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</p:sldIdLst>
  <p:sldSz cy="6858000" cx="9144000"/>
  <p:notesSz cx="6858000" cy="9144000"/>
  <p:embeddedFontLst>
    <p:embeddedFont>
      <p:font typeface="Book Antiqua"/>
      <p:regular r:id="rId104"/>
      <p:bold r:id="rId105"/>
      <p:italic r:id="rId106"/>
      <p:boldItalic r:id="rId107"/>
    </p:embeddedFont>
    <p:embeddedFont>
      <p:font typeface="Arial Black"/>
      <p:regular r:id="rId10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171AAF7-D963-435D-BB55-45EF5841E967}">
  <a:tblStyle styleId="{3171AAF7-D963-435D-BB55-45EF5841E96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font" Target="fonts/BookAntiqua-boldItalic.fntdata"/><Relationship Id="rId106" Type="http://schemas.openxmlformats.org/officeDocument/2006/relationships/font" Target="fonts/BookAntiqua-italic.fntdata"/><Relationship Id="rId105" Type="http://schemas.openxmlformats.org/officeDocument/2006/relationships/font" Target="fonts/BookAntiqua-bold.fntdata"/><Relationship Id="rId104" Type="http://schemas.openxmlformats.org/officeDocument/2006/relationships/font" Target="fonts/BookAntiqua-regular.fntdata"/><Relationship Id="rId108" Type="http://schemas.openxmlformats.org/officeDocument/2006/relationships/font" Target="fonts/ArialBlack-regular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" name="Google Shape;12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2dc646827cc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2dc646827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g2dc646827cc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2e02d6f4bef_21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2e02d6f4bef_2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g2e02d6f4bef_212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6" name="Google Shape;16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1" name="Google Shape;18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p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02" name="Google Shape;1702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7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9" name="Google Shape;1719;p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9" name="Google Shape;1759;p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7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9" name="Google Shape;1959;p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4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Google Shape;2005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6" name="Google Shape;2006;p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2" name="Google Shape;2022;p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5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7" name="Google Shape;2037;p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7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9" name="Google Shape;2059;p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4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6" name="Google Shape;2066;p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3" name="Google Shape;2083;p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8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0" name="Google Shape;2100;p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5" name="Google Shape;2115;p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6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8" name="Google Shape;2128;p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1" name="Google Shape;2141;p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42" name="Google Shape;2142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 He announced these results in a prize paper on the theory of heat.</a:t>
            </a:r>
            <a:endParaRPr/>
          </a:p>
          <a:p>
            <a:pPr indent="-88900" lvl="0" marL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 The judges: Laplace, Lagrange and Legendre</a:t>
            </a:r>
            <a:endParaRPr/>
          </a:p>
          <a:p>
            <a:pPr indent="-88900" lvl="0" marL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  Three of the judges found it incredible that sum of sines and cosines could add up to anything but an infinitely differential function, but...</a:t>
            </a:r>
            <a:endParaRPr/>
          </a:p>
          <a:p>
            <a:pPr indent="-88900" lvl="0" marL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 Lagrange: Lack of mathematical  rigor and generality </a:t>
            </a:r>
            <a:endParaRPr/>
          </a:p>
          <a:p>
            <a:pPr indent="-88900" lvl="0" marL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 Denied publication….</a:t>
            </a:r>
            <a:endParaRPr/>
          </a:p>
          <a:p>
            <a:pPr indent="-88900" lvl="0" marL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 After 15 years, following several attempts and disappointments and frustration, he published his results in </a:t>
            </a:r>
            <a:r>
              <a:rPr b="1" lang="en-US" sz="1400"/>
              <a:t>Theorie Analytique de la Chaleur</a:t>
            </a:r>
            <a:r>
              <a:rPr lang="en-US" sz="1400"/>
              <a:t> in 1822 (Analytical Theory of Heat).</a:t>
            </a:r>
            <a:endParaRPr/>
          </a:p>
          <a:p>
            <a:pPr indent="-88900" lvl="0" marL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 In 1829, Dirichlet proved Fourier’s claim with very few and non-restricting  conditions.</a:t>
            </a:r>
            <a:endParaRPr/>
          </a:p>
          <a:p>
            <a:pPr indent="-88900" lvl="0" marL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 Next 150 years: His ideas expanded and generalized. 1965: Cooley and Tukey--&gt; Fast Fourier Transform==&gt; Computational simplicity==&gt;King of all transforms…Many applications engineering, finance, etc.</a:t>
            </a:r>
            <a:endParaRPr/>
          </a:p>
        </p:txBody>
      </p:sp>
      <p:sp>
        <p:nvSpPr>
          <p:cNvPr id="2143" name="Google Shape;2143;p92:notes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TALELE</a:t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4" name="Google Shape;2154;p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0" name="Google Shape;2170;p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76" name="Google Shape;76;p11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2" type="body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3" type="body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96" name="Google Shape;96;p14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4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4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28" name="Google Shape;28;p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29" name="Google Shape;29;p4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53" name="Google Shape;53;p8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59" name="Google Shape;59;p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60" name="Google Shape;60;p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61" name="Google Shape;61;p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68" name="Google Shape;68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Relationship Id="rId7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0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image" Target="../media/image38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Relationship Id="rId7" Type="http://schemas.openxmlformats.org/officeDocument/2006/relationships/image" Target="../media/image50.png"/><Relationship Id="rId8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43.png"/><Relationship Id="rId10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7.png"/><Relationship Id="rId4" Type="http://schemas.openxmlformats.org/officeDocument/2006/relationships/image" Target="../media/image31.png"/><Relationship Id="rId9" Type="http://schemas.openxmlformats.org/officeDocument/2006/relationships/image" Target="../media/image32.png"/><Relationship Id="rId5" Type="http://schemas.openxmlformats.org/officeDocument/2006/relationships/image" Target="../media/image13.png"/><Relationship Id="rId6" Type="http://schemas.openxmlformats.org/officeDocument/2006/relationships/image" Target="../media/image34.png"/><Relationship Id="rId7" Type="http://schemas.openxmlformats.org/officeDocument/2006/relationships/image" Target="../media/image49.png"/><Relationship Id="rId8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Relationship Id="rId4" Type="http://schemas.openxmlformats.org/officeDocument/2006/relationships/image" Target="../media/image12.png"/><Relationship Id="rId5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0.png"/><Relationship Id="rId6" Type="http://schemas.openxmlformats.org/officeDocument/2006/relationships/image" Target="../media/image5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4.png"/><Relationship Id="rId4" Type="http://schemas.openxmlformats.org/officeDocument/2006/relationships/image" Target="../media/image4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5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5.png"/><Relationship Id="rId4" Type="http://schemas.openxmlformats.org/officeDocument/2006/relationships/image" Target="../media/image7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57.png"/><Relationship Id="rId5" Type="http://schemas.openxmlformats.org/officeDocument/2006/relationships/image" Target="../media/image7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9.png"/><Relationship Id="rId4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Relationship Id="rId4" Type="http://schemas.openxmlformats.org/officeDocument/2006/relationships/image" Target="../media/image62.png"/><Relationship Id="rId5" Type="http://schemas.openxmlformats.org/officeDocument/2006/relationships/image" Target="../media/image6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8.png"/><Relationship Id="rId4" Type="http://schemas.openxmlformats.org/officeDocument/2006/relationships/image" Target="../media/image6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2.png"/><Relationship Id="rId4" Type="http://schemas.openxmlformats.org/officeDocument/2006/relationships/image" Target="../media/image19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20.png"/><Relationship Id="rId8" Type="http://schemas.openxmlformats.org/officeDocument/2006/relationships/image" Target="../media/image6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Relationship Id="rId7" Type="http://schemas.openxmlformats.org/officeDocument/2006/relationships/image" Target="../media/image7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Relationship Id="rId7" Type="http://schemas.openxmlformats.org/officeDocument/2006/relationships/image" Target="../media/image7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2.png"/><Relationship Id="rId7" Type="http://schemas.openxmlformats.org/officeDocument/2006/relationships/image" Target="../media/image36.png"/><Relationship Id="rId8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2.png"/><Relationship Id="rId4" Type="http://schemas.openxmlformats.org/officeDocument/2006/relationships/image" Target="../media/image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1" Type="http://schemas.openxmlformats.org/officeDocument/2006/relationships/image" Target="../media/image48.png"/><Relationship Id="rId10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5.png"/><Relationship Id="rId4" Type="http://schemas.openxmlformats.org/officeDocument/2006/relationships/image" Target="../media/image106.png"/><Relationship Id="rId9" Type="http://schemas.openxmlformats.org/officeDocument/2006/relationships/image" Target="../media/image83.png"/><Relationship Id="rId5" Type="http://schemas.openxmlformats.org/officeDocument/2006/relationships/image" Target="../media/image92.png"/><Relationship Id="rId6" Type="http://schemas.openxmlformats.org/officeDocument/2006/relationships/image" Target="../media/image80.png"/><Relationship Id="rId7" Type="http://schemas.openxmlformats.org/officeDocument/2006/relationships/image" Target="../media/image87.png"/><Relationship Id="rId8" Type="http://schemas.openxmlformats.org/officeDocument/2006/relationships/image" Target="../media/image6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00.png"/><Relationship Id="rId4" Type="http://schemas.openxmlformats.org/officeDocument/2006/relationships/image" Target="../media/image7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7.png"/><Relationship Id="rId4" Type="http://schemas.openxmlformats.org/officeDocument/2006/relationships/image" Target="../media/image88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00.png"/><Relationship Id="rId4" Type="http://schemas.openxmlformats.org/officeDocument/2006/relationships/image" Target="../media/image74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7.png"/><Relationship Id="rId4" Type="http://schemas.openxmlformats.org/officeDocument/2006/relationships/image" Target="../media/image8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03.png"/><Relationship Id="rId4" Type="http://schemas.openxmlformats.org/officeDocument/2006/relationships/image" Target="../media/image90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03.png"/><Relationship Id="rId4" Type="http://schemas.openxmlformats.org/officeDocument/2006/relationships/image" Target="../media/image90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90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3.png"/><Relationship Id="rId8" Type="http://schemas.openxmlformats.org/officeDocument/2006/relationships/image" Target="../media/image12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97.png"/><Relationship Id="rId4" Type="http://schemas.openxmlformats.org/officeDocument/2006/relationships/image" Target="../media/image101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07.jp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95.jpg"/><Relationship Id="rId4" Type="http://schemas.openxmlformats.org/officeDocument/2006/relationships/image" Target="../media/image108.png"/><Relationship Id="rId5" Type="http://schemas.openxmlformats.org/officeDocument/2006/relationships/hyperlink" Target="mailto:kiran.talele@spit.ac.in" TargetMode="External"/><Relationship Id="rId6" Type="http://schemas.openxmlformats.org/officeDocument/2006/relationships/hyperlink" Target="http://www.facebook.com/" TargetMode="Externa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02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9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/>
          <p:nvPr/>
        </p:nvSpPr>
        <p:spPr>
          <a:xfrm>
            <a:off x="0" y="-39052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0" y="-390525"/>
            <a:ext cx="0" cy="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0" y="1247775"/>
            <a:ext cx="24765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15"/>
          <p:cNvSpPr/>
          <p:nvPr/>
        </p:nvSpPr>
        <p:spPr>
          <a:xfrm>
            <a:off x="0" y="216217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7" name="Google Shape;10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8600"/>
            <a:ext cx="2286000" cy="1905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8" name="Google Shape;108;p15"/>
          <p:cNvGraphicFramePr/>
          <p:nvPr/>
        </p:nvGraphicFramePr>
        <p:xfrm>
          <a:off x="1219200" y="192204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{3171AAF7-D963-435D-BB55-45EF5841E967}</a:tableStyleId>
              </a:tblPr>
              <a:tblGrid>
                <a:gridCol w="624025"/>
                <a:gridCol w="6995975"/>
              </a:tblGrid>
              <a:tr h="609475">
                <a:tc>
                  <a:txBody>
                    <a:bodyPr/>
                    <a:lstStyle/>
                    <a:p>
                      <a:pPr indent="-342900" lvl="0" marL="342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b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endParaRPr b="0" i="0" sz="15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00" marB="4570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3429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500"/>
                        <a:buFont typeface="Arial"/>
                        <a:buNone/>
                      </a:pPr>
                      <a:r>
                        <a:t/>
                      </a:r>
                      <a:endParaRPr b="1" i="0" sz="500" u="none" cap="none" strike="noStrike">
                        <a:solidFill>
                          <a:srgbClr val="000099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  <a:p>
                      <a:pPr indent="-342900" lvl="0" marL="3429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500"/>
                        <a:buFont typeface="Arial Black"/>
                        <a:buNone/>
                      </a:pPr>
                      <a:r>
                        <a:rPr b="1" i="0" lang="en-US" sz="2500" u="none" cap="none" strike="noStrike">
                          <a:solidFill>
                            <a:srgbClr val="FF0000"/>
                          </a:solidFill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TOPIC</a:t>
                      </a:r>
                      <a:endParaRPr b="1" i="0" sz="4300" u="none" cap="none" strike="noStrike">
                        <a:solidFill>
                          <a:srgbClr val="FF0000"/>
                        </a:solidFill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00" marB="4570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475">
                <a:tc>
                  <a:txBody>
                    <a:bodyPr/>
                    <a:lstStyle/>
                    <a:p>
                      <a:pPr indent="-469900" lvl="0" marL="4699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1C1D"/>
                        </a:buClr>
                        <a:buSzPts val="2600"/>
                        <a:buFont typeface="Arial"/>
                        <a:buNone/>
                      </a:pPr>
                      <a:r>
                        <a:rPr b="1" i="0" lang="en-US" sz="2600" u="none" cap="none" strike="noStrike">
                          <a:solidFill>
                            <a:srgbClr val="0C1C1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469900" lvl="0" marL="469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1C1D"/>
                        </a:buClr>
                        <a:buSzPts val="2800"/>
                        <a:buFont typeface="Cambria"/>
                        <a:buNone/>
                      </a:pPr>
                      <a:r>
                        <a:rPr b="1" i="0" lang="en-US" sz="2800" u="none" cap="none" strike="noStrike">
                          <a:solidFill>
                            <a:srgbClr val="0C1C1D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 </a:t>
                      </a:r>
                      <a:r>
                        <a:rPr b="1" i="0" lang="en-US" sz="2800" u="none" cap="none" strike="noStrike">
                          <a:solidFill>
                            <a:srgbClr val="0C1C1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 to DTFT and  DFT</a:t>
                      </a:r>
                      <a:endParaRPr b="1" i="0" sz="2800" u="none" cap="none" strike="noStrike">
                        <a:solidFill>
                          <a:srgbClr val="0C1C1D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1050">
                <a:tc>
                  <a:txBody>
                    <a:bodyPr/>
                    <a:lstStyle/>
                    <a:p>
                      <a:pPr indent="-469900" lvl="0" marL="4699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1C1D"/>
                        </a:buClr>
                        <a:buSzPts val="2600"/>
                        <a:buFont typeface="Arial"/>
                        <a:buNone/>
                      </a:pPr>
                      <a:r>
                        <a:rPr b="1" i="0" lang="en-US" sz="2600" u="none" cap="none" strike="noStrike">
                          <a:solidFill>
                            <a:srgbClr val="0C1C1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55563" lvl="0" marL="55563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1C1D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en-US" sz="2800" u="none" cap="none" strike="noStrike">
                          <a:solidFill>
                            <a:srgbClr val="0C1C1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Relation between DFT and DTFT</a:t>
                      </a:r>
                      <a:endParaRPr b="1" i="0" sz="2800" u="none" cap="none" strike="noStrike">
                        <a:solidFill>
                          <a:srgbClr val="0C1C1D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150">
                <a:tc>
                  <a:txBody>
                    <a:bodyPr/>
                    <a:lstStyle/>
                    <a:p>
                      <a:pPr indent="-469900" lvl="0" marL="4699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1C1D"/>
                        </a:buClr>
                        <a:buSzPts val="2600"/>
                        <a:buFont typeface="Arial"/>
                        <a:buNone/>
                      </a:pPr>
                      <a:r>
                        <a:rPr b="1" i="0" lang="en-US" sz="2600" u="none" cap="none" strike="noStrike">
                          <a:solidFill>
                            <a:srgbClr val="0C1C1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11125" lvl="0" marL="1111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1C1D"/>
                        </a:buClr>
                        <a:buSzPts val="2800"/>
                        <a:buFont typeface="Cambria"/>
                        <a:buNone/>
                      </a:pPr>
                      <a:r>
                        <a:rPr b="1" i="0" lang="en-US" sz="2800" u="none" cap="none" strike="noStrike">
                          <a:solidFill>
                            <a:srgbClr val="0C1C1D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 </a:t>
                      </a:r>
                      <a:r>
                        <a:rPr b="1" i="0" lang="en-US" sz="2800" u="none" cap="none" strike="noStrike">
                          <a:solidFill>
                            <a:srgbClr val="0C1C1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Properties of DFT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6150">
                <a:tc>
                  <a:txBody>
                    <a:bodyPr/>
                    <a:lstStyle/>
                    <a:p>
                      <a:pPr indent="-469900" lvl="0" marL="4699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1C1D"/>
                        </a:buClr>
                        <a:buSzPts val="2600"/>
                        <a:buFont typeface="Arial"/>
                        <a:buNone/>
                      </a:pPr>
                      <a:r>
                        <a:rPr b="1" i="0" lang="en-US" sz="2600" u="none" cap="none" strike="noStrike">
                          <a:solidFill>
                            <a:srgbClr val="0C1C1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b="1" i="0" sz="2600" u="none" cap="none" strike="noStrike">
                        <a:solidFill>
                          <a:srgbClr val="0C1C1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469900" lvl="0" marL="469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1C1D"/>
                        </a:buClr>
                        <a:buSzPts val="2800"/>
                        <a:buFont typeface="Cambria"/>
                        <a:buNone/>
                      </a:pPr>
                      <a:r>
                        <a:rPr b="1" i="0" lang="en-US" sz="2800" u="none" cap="none" strike="noStrike">
                          <a:solidFill>
                            <a:srgbClr val="0C1C1D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 </a:t>
                      </a:r>
                      <a:r>
                        <a:rPr b="1" i="0" lang="en-US" sz="2800" u="none" cap="none" strike="noStrike">
                          <a:solidFill>
                            <a:srgbClr val="0C1C1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DFT computation using DFT properties</a:t>
                      </a:r>
                      <a:endParaRPr b="1" i="0" sz="2800" u="none" cap="none" strike="noStrike">
                        <a:solidFill>
                          <a:srgbClr val="0C1C1D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9000">
                <a:tc>
                  <a:txBody>
                    <a:bodyPr/>
                    <a:lstStyle/>
                    <a:p>
                      <a:pPr indent="-469900" lvl="0" marL="4699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1C1D"/>
                        </a:buClr>
                        <a:buSzPts val="2600"/>
                        <a:buFont typeface="Arial"/>
                        <a:buNone/>
                      </a:pPr>
                      <a:r>
                        <a:rPr b="1" i="0" lang="en-US" sz="2600" u="none" cap="none" strike="noStrike">
                          <a:solidFill>
                            <a:srgbClr val="0C1C1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95250" lvl="0" marL="952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1C1D"/>
                        </a:buClr>
                        <a:buSzPts val="2800"/>
                        <a:buFont typeface="Cambria"/>
                        <a:buNone/>
                      </a:pPr>
                      <a:r>
                        <a:rPr b="1" i="0" lang="en-US" sz="2800" u="none" cap="none" strike="noStrike">
                          <a:solidFill>
                            <a:srgbClr val="0C1C1D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 </a:t>
                      </a:r>
                      <a:r>
                        <a:rPr b="1" i="0" lang="en-US" sz="2800" u="none" cap="none" strike="noStrike">
                          <a:solidFill>
                            <a:srgbClr val="0C1C1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Linear and Circular Convolution using DFT</a:t>
                      </a:r>
                      <a:endParaRPr b="1" i="0" sz="2800" u="none" cap="none" strike="noStrike">
                        <a:solidFill>
                          <a:srgbClr val="0C1C1D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9" name="Google Shape;109;p15"/>
          <p:cNvSpPr txBox="1"/>
          <p:nvPr/>
        </p:nvSpPr>
        <p:spPr>
          <a:xfrm>
            <a:off x="2209800" y="527447"/>
            <a:ext cx="60960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 u="none">
                <a:solidFill>
                  <a:srgbClr val="D60093"/>
                </a:solidFill>
                <a:latin typeface="Arial"/>
                <a:ea typeface="Arial"/>
                <a:cs typeface="Arial"/>
                <a:sym typeface="Arial"/>
              </a:rPr>
              <a:t>Discrete</a:t>
            </a:r>
            <a:endParaRPr b="1" sz="3400">
              <a:solidFill>
                <a:srgbClr val="D60093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 u="none">
                <a:solidFill>
                  <a:srgbClr val="D60093"/>
                </a:solidFill>
                <a:latin typeface="Arial"/>
                <a:ea typeface="Arial"/>
                <a:cs typeface="Arial"/>
                <a:sym typeface="Arial"/>
              </a:rPr>
              <a:t>Fourier Transform</a:t>
            </a:r>
            <a:endParaRPr/>
          </a:p>
        </p:txBody>
      </p:sp>
      <p:grpSp>
        <p:nvGrpSpPr>
          <p:cNvPr id="110" name="Google Shape;110;p15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111" name="Google Shape;111;p15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 u="none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b="0" sz="2400" u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12" name="Google Shape;112;p15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"/>
          <p:cNvSpPr txBox="1"/>
          <p:nvPr/>
        </p:nvSpPr>
        <p:spPr>
          <a:xfrm>
            <a:off x="8382000" y="6213475"/>
            <a:ext cx="619125" cy="64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4"/>
          <p:cNvSpPr/>
          <p:nvPr/>
        </p:nvSpPr>
        <p:spPr>
          <a:xfrm>
            <a:off x="381000" y="76200"/>
            <a:ext cx="85344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AF0013"/>
                </a:solidFill>
                <a:latin typeface="Arial"/>
                <a:ea typeface="Arial"/>
                <a:cs typeface="Arial"/>
                <a:sym typeface="Arial"/>
              </a:rPr>
              <a:t>Cyclic Property of  Twiddle factor W</a:t>
            </a:r>
            <a:r>
              <a:rPr b="1" baseline="-25000" i="0" lang="en-US" sz="3200" u="none" cap="none" strike="noStrike">
                <a:solidFill>
                  <a:srgbClr val="AF0013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b="1" i="0" sz="2800" u="none" cap="none" strike="noStrike">
              <a:solidFill>
                <a:srgbClr val="AF001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4"/>
          <p:cNvSpPr/>
          <p:nvPr/>
        </p:nvSpPr>
        <p:spPr>
          <a:xfrm>
            <a:off x="152400" y="939224"/>
            <a:ext cx="89154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Twiddle factor W</a:t>
            </a:r>
            <a:r>
              <a:rPr b="1" baseline="-25000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 </a:t>
            </a: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periodic with period = N</a:t>
            </a:r>
            <a:endParaRPr/>
          </a:p>
        </p:txBody>
      </p:sp>
      <p:grpSp>
        <p:nvGrpSpPr>
          <p:cNvPr id="227" name="Google Shape;227;p24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228" name="Google Shape;228;p24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29" name="Google Shape;229;p24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0" name="Google Shape;230;p24"/>
          <p:cNvSpPr/>
          <p:nvPr/>
        </p:nvSpPr>
        <p:spPr>
          <a:xfrm>
            <a:off x="-228600" y="1701800"/>
            <a:ext cx="85344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D1E1F"/>
                </a:solidFill>
                <a:latin typeface="Arial"/>
                <a:ea typeface="Arial"/>
                <a:cs typeface="Arial"/>
                <a:sym typeface="Arial"/>
              </a:rPr>
              <a:t>(1) Twiddle factor  W</a:t>
            </a:r>
            <a:r>
              <a:rPr b="1" baseline="-25000" i="0" lang="en-US" sz="3200" u="none" cap="none" strike="noStrike">
                <a:solidFill>
                  <a:srgbClr val="0D1E1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i="0" lang="en-US" sz="2800" u="none" cap="none" strike="noStrike">
                <a:solidFill>
                  <a:srgbClr val="0D1E1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0" lang="en-US" sz="3200" u="none" cap="none" strike="noStrike">
                <a:solidFill>
                  <a:srgbClr val="0D1E1F"/>
                </a:solidFill>
                <a:latin typeface="Arial"/>
                <a:ea typeface="Arial"/>
                <a:cs typeface="Arial"/>
                <a:sym typeface="Arial"/>
              </a:rPr>
              <a:t>for N  = 4 : </a:t>
            </a:r>
            <a:endParaRPr b="1" i="0" sz="2800" u="none" cap="none" strike="noStrike">
              <a:solidFill>
                <a:srgbClr val="0D1E1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1" name="Google Shape;231;p24"/>
          <p:cNvGrpSpPr/>
          <p:nvPr/>
        </p:nvGrpSpPr>
        <p:grpSpPr>
          <a:xfrm>
            <a:off x="609600" y="2827338"/>
            <a:ext cx="3225800" cy="2773362"/>
            <a:chOff x="4724400" y="3308350"/>
            <a:chExt cx="3225800" cy="2773363"/>
          </a:xfrm>
        </p:grpSpPr>
        <p:pic>
          <p:nvPicPr>
            <p:cNvPr id="232" name="Google Shape;232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1088" y="3308350"/>
              <a:ext cx="406400" cy="457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3" name="Google Shape;233;p24"/>
            <p:cNvGrpSpPr/>
            <p:nvPr/>
          </p:nvGrpSpPr>
          <p:grpSpPr>
            <a:xfrm>
              <a:off x="4724400" y="3810000"/>
              <a:ext cx="3225800" cy="2271713"/>
              <a:chOff x="4800600" y="3810000"/>
              <a:chExt cx="3225800" cy="2271713"/>
            </a:xfrm>
          </p:grpSpPr>
          <p:grpSp>
            <p:nvGrpSpPr>
              <p:cNvPr id="234" name="Google Shape;234;p24"/>
              <p:cNvGrpSpPr/>
              <p:nvPr/>
            </p:nvGrpSpPr>
            <p:grpSpPr>
              <a:xfrm>
                <a:off x="4800600" y="3810000"/>
                <a:ext cx="3225800" cy="2271713"/>
                <a:chOff x="4686300" y="3810000"/>
                <a:chExt cx="3225800" cy="2271713"/>
              </a:xfrm>
            </p:grpSpPr>
            <p:grpSp>
              <p:nvGrpSpPr>
                <p:cNvPr id="235" name="Google Shape;235;p24"/>
                <p:cNvGrpSpPr/>
                <p:nvPr/>
              </p:nvGrpSpPr>
              <p:grpSpPr>
                <a:xfrm>
                  <a:off x="5280025" y="3810000"/>
                  <a:ext cx="2057400" cy="1752601"/>
                  <a:chOff x="5280025" y="3810000"/>
                  <a:chExt cx="2057400" cy="1752601"/>
                </a:xfrm>
              </p:grpSpPr>
              <p:sp>
                <p:nvSpPr>
                  <p:cNvPr id="236" name="Google Shape;236;p24"/>
                  <p:cNvSpPr/>
                  <p:nvPr/>
                </p:nvSpPr>
                <p:spPr>
                  <a:xfrm>
                    <a:off x="5334000" y="3810000"/>
                    <a:ext cx="1981200" cy="1752601"/>
                  </a:xfrm>
                  <a:prstGeom prst="ellipse">
                    <a:avLst/>
                  </a:prstGeom>
                  <a:solidFill>
                    <a:schemeClr val="lt1"/>
                  </a:solidFill>
                  <a:ln cap="flat" cmpd="sng" w="57150">
                    <a:solidFill>
                      <a:srgbClr val="FF66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40000" rotWithShape="0" dir="5400000" dist="23000">
                      <a:srgbClr val="000000">
                        <a:alpha val="34901"/>
                      </a:srgbClr>
                    </a:outerShdw>
                  </a:effectLst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32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237" name="Google Shape;237;p24"/>
                  <p:cNvCxnSpPr/>
                  <p:nvPr/>
                </p:nvCxnSpPr>
                <p:spPr>
                  <a:xfrm>
                    <a:off x="6400800" y="3810000"/>
                    <a:ext cx="0" cy="1752601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00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40000" rotWithShape="0" dir="5400000" dist="20000">
                      <a:srgbClr val="000000">
                        <a:alpha val="37647"/>
                      </a:srgbClr>
                    </a:outerShdw>
                  </a:effectLst>
                </p:spPr>
              </p:cxnSp>
              <p:cxnSp>
                <p:nvCxnSpPr>
                  <p:cNvPr id="238" name="Google Shape;238;p24"/>
                  <p:cNvCxnSpPr/>
                  <p:nvPr/>
                </p:nvCxnSpPr>
                <p:spPr>
                  <a:xfrm>
                    <a:off x="5280025" y="4724401"/>
                    <a:ext cx="2057400" cy="0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00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40000" rotWithShape="0" dir="5400000" dist="20000">
                      <a:srgbClr val="000000">
                        <a:alpha val="37647"/>
                      </a:srgbClr>
                    </a:outerShdw>
                  </a:effectLst>
                </p:spPr>
              </p:cxnSp>
            </p:grpSp>
            <p:pic>
              <p:nvPicPr>
                <p:cNvPr id="239" name="Google Shape;239;p24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7391400" y="4419600"/>
                  <a:ext cx="520700" cy="457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40" name="Google Shape;240;p24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6172200" y="5638800"/>
                  <a:ext cx="558800" cy="4429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41" name="Google Shape;241;p24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4686300" y="4495800"/>
                  <a:ext cx="571500" cy="457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42" name="Google Shape;242;p24"/>
                <p:cNvSpPr/>
                <p:nvPr/>
              </p:nvSpPr>
              <p:spPr>
                <a:xfrm>
                  <a:off x="5444550" y="4343400"/>
                  <a:ext cx="422850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000">
                      <a:solidFill>
                        <a:schemeClr val="dk1"/>
                      </a:solidFill>
                      <a:latin typeface="Cambria"/>
                      <a:ea typeface="Cambria"/>
                      <a:cs typeface="Cambria"/>
                      <a:sym typeface="Cambria"/>
                    </a:rPr>
                    <a:t>-1</a:t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43" name="Google Shape;243;p24"/>
              <p:cNvGrpSpPr/>
              <p:nvPr/>
            </p:nvGrpSpPr>
            <p:grpSpPr>
              <a:xfrm>
                <a:off x="6128515" y="3810000"/>
                <a:ext cx="1186685" cy="1695510"/>
                <a:chOff x="6128515" y="3810000"/>
                <a:chExt cx="1186685" cy="1695510"/>
              </a:xfrm>
            </p:grpSpPr>
            <p:sp>
              <p:nvSpPr>
                <p:cNvPr id="244" name="Google Shape;244;p24"/>
                <p:cNvSpPr/>
                <p:nvPr/>
              </p:nvSpPr>
              <p:spPr>
                <a:xfrm>
                  <a:off x="6978733" y="4343400"/>
                  <a:ext cx="336467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000">
                      <a:solidFill>
                        <a:schemeClr val="dk1"/>
                      </a:solidFill>
                      <a:latin typeface="Cambria"/>
                      <a:ea typeface="Cambria"/>
                      <a:cs typeface="Cambria"/>
                      <a:sym typeface="Cambria"/>
                    </a:rPr>
                    <a:t>1</a:t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5" name="Google Shape;245;p24"/>
                <p:cNvSpPr/>
                <p:nvPr/>
              </p:nvSpPr>
              <p:spPr>
                <a:xfrm>
                  <a:off x="6214899" y="3810000"/>
                  <a:ext cx="262101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000">
                      <a:solidFill>
                        <a:schemeClr val="dk1"/>
                      </a:solidFill>
                      <a:latin typeface="Cambria"/>
                      <a:ea typeface="Cambria"/>
                      <a:cs typeface="Cambria"/>
                      <a:sym typeface="Cambria"/>
                    </a:rPr>
                    <a:t>j</a:t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6" name="Google Shape;246;p24"/>
                <p:cNvSpPr/>
                <p:nvPr/>
              </p:nvSpPr>
              <p:spPr>
                <a:xfrm>
                  <a:off x="6128515" y="5105400"/>
                  <a:ext cx="348485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000">
                      <a:solidFill>
                        <a:schemeClr val="dk1"/>
                      </a:solidFill>
                      <a:latin typeface="Cambria"/>
                      <a:ea typeface="Cambria"/>
                      <a:cs typeface="Cambria"/>
                      <a:sym typeface="Cambria"/>
                    </a:rPr>
                    <a:t>-j</a:t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pic>
        <p:nvPicPr>
          <p:cNvPr id="247" name="Google Shape;247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37100" y="2705100"/>
            <a:ext cx="3568700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"/>
          <p:cNvSpPr txBox="1"/>
          <p:nvPr/>
        </p:nvSpPr>
        <p:spPr>
          <a:xfrm>
            <a:off x="8382000" y="6213475"/>
            <a:ext cx="619125" cy="64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5"/>
          <p:cNvSpPr/>
          <p:nvPr/>
        </p:nvSpPr>
        <p:spPr>
          <a:xfrm>
            <a:off x="-304800" y="152400"/>
            <a:ext cx="85344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CC0099"/>
                </a:solidFill>
                <a:latin typeface="Arial"/>
                <a:ea typeface="Arial"/>
                <a:cs typeface="Arial"/>
                <a:sym typeface="Arial"/>
              </a:rPr>
              <a:t>(2) Twiddle factor  W</a:t>
            </a:r>
            <a:r>
              <a:rPr b="1" baseline="-25000" i="0" lang="en-US" sz="3200" u="none" cap="none" strike="noStrike">
                <a:solidFill>
                  <a:srgbClr val="CC0099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i="0" lang="en-US" sz="2800" u="none" cap="none" strike="noStrike">
                <a:solidFill>
                  <a:srgbClr val="CC0099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b="1" i="0" lang="en-US" sz="2800" u="none" cap="none" strike="noStrike">
                <a:solidFill>
                  <a:srgbClr val="CC009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3200" u="none" cap="none" strike="noStrike">
                <a:solidFill>
                  <a:srgbClr val="CC0099"/>
                </a:solidFill>
                <a:latin typeface="Arial"/>
                <a:ea typeface="Arial"/>
                <a:cs typeface="Arial"/>
                <a:sym typeface="Arial"/>
              </a:rPr>
              <a:t>for N  = 8</a:t>
            </a:r>
            <a:endParaRPr b="1" i="0" sz="2800" u="none" cap="none" strike="noStrike">
              <a:solidFill>
                <a:srgbClr val="CC00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4" name="Google Shape;254;p25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255" name="Google Shape;255;p25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56" name="Google Shape;256;p25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57" name="Google Shape;25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676400"/>
            <a:ext cx="558800" cy="442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1066800"/>
            <a:ext cx="5207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800" y="2286000"/>
            <a:ext cx="5715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6059" y="2819400"/>
            <a:ext cx="4064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4800" y="3429000"/>
            <a:ext cx="5588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4800" y="4038600"/>
            <a:ext cx="4953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4800" y="4724400"/>
            <a:ext cx="5080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04800" y="5334000"/>
            <a:ext cx="4953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5"/>
          <p:cNvSpPr/>
          <p:nvPr/>
        </p:nvSpPr>
        <p:spPr>
          <a:xfrm>
            <a:off x="838200" y="1016000"/>
            <a:ext cx="22860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 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266" name="Google Shape;266;p25"/>
          <p:cNvSpPr/>
          <p:nvPr/>
        </p:nvSpPr>
        <p:spPr>
          <a:xfrm>
            <a:off x="381000" y="1600200"/>
            <a:ext cx="38100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=  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0.707- j 0.707</a:t>
            </a:r>
            <a:endParaRPr/>
          </a:p>
        </p:txBody>
      </p:sp>
      <p:sp>
        <p:nvSpPr>
          <p:cNvPr id="267" name="Google Shape;267;p25"/>
          <p:cNvSpPr/>
          <p:nvPr/>
        </p:nvSpPr>
        <p:spPr>
          <a:xfrm>
            <a:off x="838200" y="2235200"/>
            <a:ext cx="21336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 -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5"/>
          <p:cNvSpPr/>
          <p:nvPr/>
        </p:nvSpPr>
        <p:spPr>
          <a:xfrm>
            <a:off x="838200" y="2844800"/>
            <a:ext cx="3810000" cy="430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 -0.707 – j 0.707</a:t>
            </a:r>
            <a:endParaRPr/>
          </a:p>
        </p:txBody>
      </p:sp>
      <p:sp>
        <p:nvSpPr>
          <p:cNvPr id="269" name="Google Shape;269;p25"/>
          <p:cNvSpPr/>
          <p:nvPr/>
        </p:nvSpPr>
        <p:spPr>
          <a:xfrm>
            <a:off x="762000" y="3378200"/>
            <a:ext cx="21336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 -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25"/>
          <p:cNvSpPr/>
          <p:nvPr/>
        </p:nvSpPr>
        <p:spPr>
          <a:xfrm>
            <a:off x="762000" y="4065588"/>
            <a:ext cx="3810000" cy="4302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 -0.707 + j 0.707</a:t>
            </a:r>
            <a:endParaRPr/>
          </a:p>
        </p:txBody>
      </p:sp>
      <p:sp>
        <p:nvSpPr>
          <p:cNvPr id="271" name="Google Shape;271;p25"/>
          <p:cNvSpPr/>
          <p:nvPr/>
        </p:nvSpPr>
        <p:spPr>
          <a:xfrm>
            <a:off x="762000" y="4673600"/>
            <a:ext cx="21336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 j</a:t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5"/>
          <p:cNvSpPr/>
          <p:nvPr/>
        </p:nvSpPr>
        <p:spPr>
          <a:xfrm>
            <a:off x="762000" y="5360988"/>
            <a:ext cx="3810000" cy="4302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 0.707 + j 0.707</a:t>
            </a:r>
            <a:endParaRPr/>
          </a:p>
        </p:txBody>
      </p:sp>
      <p:grpSp>
        <p:nvGrpSpPr>
          <p:cNvPr id="273" name="Google Shape;273;p25"/>
          <p:cNvGrpSpPr/>
          <p:nvPr/>
        </p:nvGrpSpPr>
        <p:grpSpPr>
          <a:xfrm>
            <a:off x="5188678" y="2133601"/>
            <a:ext cx="3117122" cy="2743202"/>
            <a:chOff x="5280025" y="3810000"/>
            <a:chExt cx="2057400" cy="1752601"/>
          </a:xfrm>
        </p:grpSpPr>
        <p:grpSp>
          <p:nvGrpSpPr>
            <p:cNvPr id="274" name="Google Shape;274;p25"/>
            <p:cNvGrpSpPr/>
            <p:nvPr/>
          </p:nvGrpSpPr>
          <p:grpSpPr>
            <a:xfrm>
              <a:off x="5280025" y="3810000"/>
              <a:ext cx="2057400" cy="1752601"/>
              <a:chOff x="5280025" y="3810000"/>
              <a:chExt cx="2057400" cy="1752601"/>
            </a:xfrm>
          </p:grpSpPr>
          <p:sp>
            <p:nvSpPr>
              <p:cNvPr id="275" name="Google Shape;275;p25"/>
              <p:cNvSpPr/>
              <p:nvPr/>
            </p:nvSpPr>
            <p:spPr>
              <a:xfrm>
                <a:off x="5334000" y="3810000"/>
                <a:ext cx="1981200" cy="1752601"/>
              </a:xfrm>
              <a:prstGeom prst="ellipse">
                <a:avLst/>
              </a:prstGeom>
              <a:solidFill>
                <a:schemeClr val="lt1"/>
              </a:solidFill>
              <a:ln cap="flat" cmpd="sng" w="57150">
                <a:solidFill>
                  <a:srgbClr val="FF66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3000">
                  <a:srgbClr val="000000">
                    <a:alpha val="34901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76" name="Google Shape;276;p25"/>
              <p:cNvCxnSpPr/>
              <p:nvPr/>
            </p:nvCxnSpPr>
            <p:spPr>
              <a:xfrm>
                <a:off x="6331536" y="3810000"/>
                <a:ext cx="0" cy="175260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277" name="Google Shape;277;p25"/>
              <p:cNvCxnSpPr/>
              <p:nvPr/>
            </p:nvCxnSpPr>
            <p:spPr>
              <a:xfrm>
                <a:off x="5280025" y="4686299"/>
                <a:ext cx="20574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</p:grpSp>
        <p:sp>
          <p:nvSpPr>
            <p:cNvPr id="278" name="Google Shape;278;p25"/>
            <p:cNvSpPr/>
            <p:nvPr/>
          </p:nvSpPr>
          <p:spPr>
            <a:xfrm>
              <a:off x="5375942" y="4442883"/>
              <a:ext cx="333748" cy="2556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-1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9" name="Google Shape;279;p25"/>
          <p:cNvGrpSpPr/>
          <p:nvPr/>
        </p:nvGrpSpPr>
        <p:grpSpPr>
          <a:xfrm>
            <a:off x="6400800" y="2114490"/>
            <a:ext cx="1828800" cy="2705220"/>
            <a:chOff x="5943600" y="3790890"/>
            <a:chExt cx="1828800" cy="2705221"/>
          </a:xfrm>
        </p:grpSpPr>
        <p:sp>
          <p:nvSpPr>
            <p:cNvPr id="280" name="Google Shape;280;p25"/>
            <p:cNvSpPr/>
            <p:nvPr/>
          </p:nvSpPr>
          <p:spPr>
            <a:xfrm>
              <a:off x="7435933" y="4800600"/>
              <a:ext cx="336467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1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5"/>
            <p:cNvSpPr/>
            <p:nvPr/>
          </p:nvSpPr>
          <p:spPr>
            <a:xfrm>
              <a:off x="6019800" y="3790890"/>
              <a:ext cx="262101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j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5"/>
            <p:cNvSpPr/>
            <p:nvPr/>
          </p:nvSpPr>
          <p:spPr>
            <a:xfrm>
              <a:off x="5943600" y="6096001"/>
              <a:ext cx="3484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-j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83" name="Google Shape;283;p25"/>
          <p:cNvCxnSpPr>
            <a:stCxn id="275" idx="1"/>
            <a:endCxn id="275" idx="5"/>
          </p:cNvCxnSpPr>
          <p:nvPr/>
        </p:nvCxnSpPr>
        <p:spPr>
          <a:xfrm>
            <a:off x="5710039" y="2535334"/>
            <a:ext cx="2122500" cy="1939800"/>
          </a:xfrm>
          <a:prstGeom prst="straightConnector1">
            <a:avLst/>
          </a:prstGeom>
          <a:noFill/>
          <a:ln cap="flat" cmpd="sng" w="254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84" name="Google Shape;284;p25"/>
          <p:cNvCxnSpPr>
            <a:stCxn id="275" idx="7"/>
            <a:endCxn id="275" idx="3"/>
          </p:cNvCxnSpPr>
          <p:nvPr/>
        </p:nvCxnSpPr>
        <p:spPr>
          <a:xfrm flipH="1">
            <a:off x="5710043" y="2535334"/>
            <a:ext cx="2122500" cy="1939800"/>
          </a:xfrm>
          <a:prstGeom prst="straightConnector1">
            <a:avLst/>
          </a:prstGeom>
          <a:noFill/>
          <a:ln cap="flat" cmpd="sng" w="254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pic>
        <p:nvPicPr>
          <p:cNvPr id="285" name="Google Shape;28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48382" y="3215341"/>
            <a:ext cx="5207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400" y="4495800"/>
            <a:ext cx="558800" cy="442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53200" y="4953000"/>
            <a:ext cx="5715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56200" y="4419600"/>
            <a:ext cx="4064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46600" y="3276600"/>
            <a:ext cx="5588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81600" y="2070100"/>
            <a:ext cx="4953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506882" y="1600200"/>
            <a:ext cx="5080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848600" y="2133600"/>
            <a:ext cx="4953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/>
          <p:cNvSpPr txBox="1"/>
          <p:nvPr/>
        </p:nvSpPr>
        <p:spPr>
          <a:xfrm>
            <a:off x="8382000" y="6213475"/>
            <a:ext cx="619125" cy="64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6"/>
          <p:cNvSpPr/>
          <p:nvPr/>
        </p:nvSpPr>
        <p:spPr>
          <a:xfrm>
            <a:off x="-228600" y="152400"/>
            <a:ext cx="85344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CC0099"/>
                </a:solidFill>
                <a:latin typeface="Arial"/>
                <a:ea typeface="Arial"/>
                <a:cs typeface="Arial"/>
                <a:sym typeface="Arial"/>
              </a:rPr>
              <a:t>(3) Twiddle factor  W</a:t>
            </a:r>
            <a:r>
              <a:rPr b="1" baseline="-25000" i="0" lang="en-US" sz="3200" u="none" cap="none" strike="noStrike">
                <a:solidFill>
                  <a:srgbClr val="CC0099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i="0" lang="en-US" sz="2800" u="none" cap="none" strike="noStrike">
                <a:solidFill>
                  <a:srgbClr val="CC0099"/>
                </a:solidFill>
                <a:latin typeface="Arial"/>
                <a:ea typeface="Arial"/>
                <a:cs typeface="Arial"/>
                <a:sym typeface="Arial"/>
              </a:rPr>
              <a:t>-k</a:t>
            </a:r>
            <a:r>
              <a:rPr b="1" i="0" lang="en-US" sz="2800" u="none" cap="none" strike="noStrike">
                <a:solidFill>
                  <a:srgbClr val="CC009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3200" u="none" cap="none" strike="noStrike">
                <a:solidFill>
                  <a:srgbClr val="CC0099"/>
                </a:solidFill>
                <a:latin typeface="Arial"/>
                <a:ea typeface="Arial"/>
                <a:cs typeface="Arial"/>
                <a:sym typeface="Arial"/>
              </a:rPr>
              <a:t>for N  = 8</a:t>
            </a:r>
            <a:endParaRPr b="1" i="0" sz="2800" u="none" cap="none" strike="noStrike">
              <a:solidFill>
                <a:srgbClr val="CC00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9" name="Google Shape;299;p26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300" name="Google Shape;300;p26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01" name="Google Shape;301;p26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2" name="Google Shape;302;p26"/>
          <p:cNvSpPr/>
          <p:nvPr/>
        </p:nvSpPr>
        <p:spPr>
          <a:xfrm>
            <a:off x="838200" y="1016000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 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303" name="Google Shape;303;p26"/>
          <p:cNvSpPr/>
          <p:nvPr/>
        </p:nvSpPr>
        <p:spPr>
          <a:xfrm>
            <a:off x="838200" y="1625600"/>
            <a:ext cx="38100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 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0.707 + j 0.707</a:t>
            </a:r>
            <a:endParaRPr/>
          </a:p>
        </p:txBody>
      </p:sp>
      <p:sp>
        <p:nvSpPr>
          <p:cNvPr id="304" name="Google Shape;304;p26"/>
          <p:cNvSpPr/>
          <p:nvPr/>
        </p:nvSpPr>
        <p:spPr>
          <a:xfrm>
            <a:off x="838200" y="2235200"/>
            <a:ext cx="21336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 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6"/>
          <p:cNvSpPr/>
          <p:nvPr/>
        </p:nvSpPr>
        <p:spPr>
          <a:xfrm>
            <a:off x="838200" y="2844800"/>
            <a:ext cx="3810000" cy="430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 -0.707 + j 0.707</a:t>
            </a:r>
            <a:endParaRPr/>
          </a:p>
        </p:txBody>
      </p:sp>
      <p:sp>
        <p:nvSpPr>
          <p:cNvPr id="306" name="Google Shape;306;p26"/>
          <p:cNvSpPr/>
          <p:nvPr/>
        </p:nvSpPr>
        <p:spPr>
          <a:xfrm>
            <a:off x="762000" y="3378200"/>
            <a:ext cx="21336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 -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6"/>
          <p:cNvSpPr/>
          <p:nvPr/>
        </p:nvSpPr>
        <p:spPr>
          <a:xfrm>
            <a:off x="762000" y="4065588"/>
            <a:ext cx="3810000" cy="4302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 -0.707 - j 0.707</a:t>
            </a:r>
            <a:endParaRPr/>
          </a:p>
        </p:txBody>
      </p:sp>
      <p:sp>
        <p:nvSpPr>
          <p:cNvPr id="308" name="Google Shape;308;p26"/>
          <p:cNvSpPr/>
          <p:nvPr/>
        </p:nvSpPr>
        <p:spPr>
          <a:xfrm>
            <a:off x="762000" y="4673600"/>
            <a:ext cx="21336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 -j</a:t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6"/>
          <p:cNvSpPr/>
          <p:nvPr/>
        </p:nvSpPr>
        <p:spPr>
          <a:xfrm>
            <a:off x="838200" y="5284788"/>
            <a:ext cx="3810000" cy="4302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 0.707 - j 0.707</a:t>
            </a:r>
            <a:endParaRPr/>
          </a:p>
        </p:txBody>
      </p:sp>
      <p:pic>
        <p:nvPicPr>
          <p:cNvPr id="310" name="Google Shape;31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059" y="1041400"/>
            <a:ext cx="584200" cy="476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6"/>
          <p:cNvGrpSpPr/>
          <p:nvPr/>
        </p:nvGrpSpPr>
        <p:grpSpPr>
          <a:xfrm>
            <a:off x="5188678" y="2362201"/>
            <a:ext cx="3117122" cy="2743202"/>
            <a:chOff x="5280025" y="3810000"/>
            <a:chExt cx="2057400" cy="1752601"/>
          </a:xfrm>
        </p:grpSpPr>
        <p:grpSp>
          <p:nvGrpSpPr>
            <p:cNvPr id="312" name="Google Shape;312;p26"/>
            <p:cNvGrpSpPr/>
            <p:nvPr/>
          </p:nvGrpSpPr>
          <p:grpSpPr>
            <a:xfrm>
              <a:off x="5280025" y="3810000"/>
              <a:ext cx="2057400" cy="1752601"/>
              <a:chOff x="5280025" y="3810000"/>
              <a:chExt cx="2057400" cy="1752601"/>
            </a:xfrm>
          </p:grpSpPr>
          <p:sp>
            <p:nvSpPr>
              <p:cNvPr id="313" name="Google Shape;313;p26"/>
              <p:cNvSpPr/>
              <p:nvPr/>
            </p:nvSpPr>
            <p:spPr>
              <a:xfrm>
                <a:off x="5334000" y="3810000"/>
                <a:ext cx="1981200" cy="1752601"/>
              </a:xfrm>
              <a:prstGeom prst="ellipse">
                <a:avLst/>
              </a:prstGeom>
              <a:solidFill>
                <a:schemeClr val="lt1"/>
              </a:solidFill>
              <a:ln cap="flat" cmpd="sng" w="57150">
                <a:solidFill>
                  <a:srgbClr val="FF66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3000">
                  <a:srgbClr val="000000">
                    <a:alpha val="34901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14" name="Google Shape;314;p26"/>
              <p:cNvCxnSpPr/>
              <p:nvPr/>
            </p:nvCxnSpPr>
            <p:spPr>
              <a:xfrm>
                <a:off x="6331536" y="3810000"/>
                <a:ext cx="0" cy="175260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315" name="Google Shape;315;p26"/>
              <p:cNvCxnSpPr/>
              <p:nvPr/>
            </p:nvCxnSpPr>
            <p:spPr>
              <a:xfrm>
                <a:off x="5280025" y="4686299"/>
                <a:ext cx="20574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</p:grpSp>
        <p:sp>
          <p:nvSpPr>
            <p:cNvPr id="316" name="Google Shape;316;p26"/>
            <p:cNvSpPr/>
            <p:nvPr/>
          </p:nvSpPr>
          <p:spPr>
            <a:xfrm>
              <a:off x="5375942" y="4442883"/>
              <a:ext cx="333748" cy="2556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-1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7" name="Google Shape;317;p26"/>
          <p:cNvGrpSpPr/>
          <p:nvPr/>
        </p:nvGrpSpPr>
        <p:grpSpPr>
          <a:xfrm>
            <a:off x="6400800" y="2343090"/>
            <a:ext cx="1828800" cy="2705220"/>
            <a:chOff x="5943600" y="3790890"/>
            <a:chExt cx="1828800" cy="2705221"/>
          </a:xfrm>
        </p:grpSpPr>
        <p:sp>
          <p:nvSpPr>
            <p:cNvPr id="318" name="Google Shape;318;p26"/>
            <p:cNvSpPr/>
            <p:nvPr/>
          </p:nvSpPr>
          <p:spPr>
            <a:xfrm>
              <a:off x="7435933" y="4800600"/>
              <a:ext cx="336467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1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6"/>
            <p:cNvSpPr/>
            <p:nvPr/>
          </p:nvSpPr>
          <p:spPr>
            <a:xfrm>
              <a:off x="6019800" y="3790890"/>
              <a:ext cx="262101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j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6"/>
            <p:cNvSpPr/>
            <p:nvPr/>
          </p:nvSpPr>
          <p:spPr>
            <a:xfrm>
              <a:off x="5943600" y="6096001"/>
              <a:ext cx="3484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-j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21" name="Google Shape;321;p26"/>
          <p:cNvCxnSpPr>
            <a:stCxn id="313" idx="1"/>
            <a:endCxn id="313" idx="5"/>
          </p:cNvCxnSpPr>
          <p:nvPr/>
        </p:nvCxnSpPr>
        <p:spPr>
          <a:xfrm>
            <a:off x="5710039" y="2763934"/>
            <a:ext cx="2122500" cy="1939800"/>
          </a:xfrm>
          <a:prstGeom prst="straightConnector1">
            <a:avLst/>
          </a:prstGeom>
          <a:noFill/>
          <a:ln cap="flat" cmpd="sng" w="254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22" name="Google Shape;322;p26"/>
          <p:cNvCxnSpPr>
            <a:stCxn id="313" idx="7"/>
            <a:endCxn id="313" idx="3"/>
          </p:cNvCxnSpPr>
          <p:nvPr/>
        </p:nvCxnSpPr>
        <p:spPr>
          <a:xfrm flipH="1">
            <a:off x="5710043" y="2763934"/>
            <a:ext cx="2122500" cy="1939800"/>
          </a:xfrm>
          <a:prstGeom prst="straightConnector1">
            <a:avLst/>
          </a:prstGeom>
          <a:noFill/>
          <a:ln cap="flat" cmpd="sng" w="254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pic>
        <p:nvPicPr>
          <p:cNvPr id="323" name="Google Shape;32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9400" y="2374900"/>
            <a:ext cx="4826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18500" y="3429000"/>
            <a:ext cx="5207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53200" y="1828800"/>
            <a:ext cx="4699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57800" y="2286000"/>
            <a:ext cx="4572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86300" y="3429000"/>
            <a:ext cx="4953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05400" y="4648200"/>
            <a:ext cx="4699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53200" y="5181600"/>
            <a:ext cx="533400" cy="5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848600" y="4724400"/>
            <a:ext cx="4953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7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6" name="Google Shape;336;p27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337" name="Google Shape;337;p27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38" name="Google Shape;338;p27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9" name="Google Shape;339;p27"/>
          <p:cNvSpPr txBox="1"/>
          <p:nvPr/>
        </p:nvSpPr>
        <p:spPr>
          <a:xfrm>
            <a:off x="304800" y="228600"/>
            <a:ext cx="853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Ex-1. 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  </a:t>
            </a:r>
            <a:r>
              <a:rPr b="1" lang="en-US" sz="28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x[n] = { 1, 2, 3, 4 }    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Find X[k]</a:t>
            </a:r>
            <a:endParaRPr/>
          </a:p>
          <a:p>
            <a:pPr indent="-660400" lvl="0" marL="660400" marR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7"/>
          <p:cNvSpPr/>
          <p:nvPr/>
        </p:nvSpPr>
        <p:spPr>
          <a:xfrm>
            <a:off x="304800" y="990600"/>
            <a:ext cx="28194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Solution :</a:t>
            </a:r>
            <a:r>
              <a:rPr b="1" lang="en-US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endParaRPr/>
          </a:p>
        </p:txBody>
      </p:sp>
      <p:sp>
        <p:nvSpPr>
          <p:cNvPr id="341" name="Google Shape;341;p27"/>
          <p:cNvSpPr/>
          <p:nvPr/>
        </p:nvSpPr>
        <p:spPr>
          <a:xfrm>
            <a:off x="2362200" y="1066800"/>
            <a:ext cx="28194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To Find X[k]     </a:t>
            </a:r>
            <a:endParaRPr/>
          </a:p>
        </p:txBody>
      </p:sp>
      <p:sp>
        <p:nvSpPr>
          <p:cNvPr id="342" name="Google Shape;342;p27"/>
          <p:cNvSpPr/>
          <p:nvPr/>
        </p:nvSpPr>
        <p:spPr>
          <a:xfrm>
            <a:off x="381000" y="1676400"/>
            <a:ext cx="15240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DFT, </a:t>
            </a:r>
            <a:r>
              <a:rPr b="1" lang="en-US" sz="28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endParaRPr/>
          </a:p>
        </p:txBody>
      </p:sp>
      <p:pic>
        <p:nvPicPr>
          <p:cNvPr id="343" name="Google Shape;34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0" y="3200400"/>
            <a:ext cx="44196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9800" y="1981200"/>
            <a:ext cx="3522663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62200" y="4483100"/>
            <a:ext cx="3924300" cy="146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8"/>
          <p:cNvSpPr txBox="1"/>
          <p:nvPr/>
        </p:nvSpPr>
        <p:spPr>
          <a:xfrm>
            <a:off x="8382000" y="6213475"/>
            <a:ext cx="619125" cy="64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1" name="Google Shape;351;p28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352" name="Google Shape;352;p28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53" name="Google Shape;353;p28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4" name="Google Shape;354;p28"/>
          <p:cNvSpPr/>
          <p:nvPr/>
        </p:nvSpPr>
        <p:spPr>
          <a:xfrm>
            <a:off x="304800" y="228600"/>
            <a:ext cx="8610600" cy="430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X[k] =  X[0]  +   X[1] W</a:t>
            </a:r>
            <a:r>
              <a:rPr b="1" baseline="-25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+  X[2] W</a:t>
            </a:r>
            <a:r>
              <a:rPr b="1" baseline="-25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2k     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 X[3] W</a:t>
            </a:r>
            <a:r>
              <a:rPr b="1" baseline="-25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3k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/>
          </a:p>
        </p:txBody>
      </p:sp>
      <p:sp>
        <p:nvSpPr>
          <p:cNvPr id="355" name="Google Shape;355;p28"/>
          <p:cNvSpPr/>
          <p:nvPr/>
        </p:nvSpPr>
        <p:spPr>
          <a:xfrm>
            <a:off x="304800" y="762000"/>
            <a:ext cx="6553200" cy="430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X[k] =  1+ 2 W</a:t>
            </a:r>
            <a:r>
              <a:rPr b="1" baseline="-25000" lang="en-US" sz="2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k </a:t>
            </a:r>
            <a:r>
              <a:rPr b="1" lang="en-US" sz="2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+ 3 W</a:t>
            </a:r>
            <a:r>
              <a:rPr b="1" baseline="-25000" lang="en-US" sz="2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2k</a:t>
            </a:r>
            <a:r>
              <a:rPr b="1" lang="en-US" sz="2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+ 4 W</a:t>
            </a:r>
            <a:r>
              <a:rPr b="1" baseline="-25000" lang="en-US" sz="2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3k</a:t>
            </a:r>
            <a:r>
              <a:rPr b="1" lang="en-US" sz="2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cxnSp>
        <p:nvCxnSpPr>
          <p:cNvPr id="356" name="Google Shape;356;p28"/>
          <p:cNvCxnSpPr/>
          <p:nvPr/>
        </p:nvCxnSpPr>
        <p:spPr>
          <a:xfrm flipH="1">
            <a:off x="304800" y="1295400"/>
            <a:ext cx="8153400" cy="76200"/>
          </a:xfrm>
          <a:prstGeom prst="straightConnector1">
            <a:avLst/>
          </a:prstGeom>
          <a:noFill/>
          <a:ln cap="flat" cmpd="sng" w="254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57" name="Google Shape;357;p28"/>
          <p:cNvSpPr/>
          <p:nvPr/>
        </p:nvSpPr>
        <p:spPr>
          <a:xfrm>
            <a:off x="304800" y="1676400"/>
            <a:ext cx="8305800" cy="76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(i)     X[0]   =   1 +  2 +  3 +  4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</a:t>
            </a:r>
            <a:r>
              <a:rPr b="1" lang="en-US" sz="2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=   10</a:t>
            </a:r>
            <a:endParaRPr/>
          </a:p>
        </p:txBody>
      </p:sp>
      <p:sp>
        <p:nvSpPr>
          <p:cNvPr id="358" name="Google Shape;358;p28"/>
          <p:cNvSpPr/>
          <p:nvPr/>
        </p:nvSpPr>
        <p:spPr>
          <a:xfrm>
            <a:off x="228600" y="2514600"/>
            <a:ext cx="8839200" cy="1108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(ii)     X[1]  =   1 + 2 W</a:t>
            </a:r>
            <a:r>
              <a:rPr b="1" baseline="-25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+ 3 W</a:t>
            </a:r>
            <a:r>
              <a:rPr b="1" baseline="-25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+  4 W</a:t>
            </a:r>
            <a:r>
              <a:rPr b="1" baseline="-25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=  1 + 2(–j) + 3(-1) + 4( j 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</a:t>
            </a:r>
            <a:r>
              <a:rPr b="1" lang="en-US" sz="2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 X[1]  =  –2 + 2j</a:t>
            </a:r>
            <a:endParaRPr/>
          </a:p>
        </p:txBody>
      </p:sp>
      <p:sp>
        <p:nvSpPr>
          <p:cNvPr id="359" name="Google Shape;359;p28"/>
          <p:cNvSpPr/>
          <p:nvPr/>
        </p:nvSpPr>
        <p:spPr>
          <a:xfrm>
            <a:off x="304800" y="3810000"/>
            <a:ext cx="8305800" cy="1108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(iii)     X[2]   =   1 + 2 W</a:t>
            </a:r>
            <a:r>
              <a:rPr b="1" baseline="-25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+ 3 W</a:t>
            </a:r>
            <a:r>
              <a:rPr b="1" baseline="-25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+  4 W</a:t>
            </a:r>
            <a:r>
              <a:rPr b="1" baseline="-25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=   1 + 2(–1) + 3(1) + 4(–1)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</a:t>
            </a:r>
            <a:r>
              <a:rPr b="1" lang="en-US" sz="2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X[2]   =   –2</a:t>
            </a:r>
            <a:endParaRPr/>
          </a:p>
        </p:txBody>
      </p:sp>
      <p:sp>
        <p:nvSpPr>
          <p:cNvPr id="360" name="Google Shape;360;p28"/>
          <p:cNvSpPr/>
          <p:nvPr/>
        </p:nvSpPr>
        <p:spPr>
          <a:xfrm>
            <a:off x="304800" y="5335588"/>
            <a:ext cx="8001000" cy="14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(iv)     X[3]   =  1 + 2 W</a:t>
            </a:r>
            <a:r>
              <a:rPr b="1" baseline="-25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+ 3 W</a:t>
            </a:r>
            <a:r>
              <a:rPr b="1" baseline="-25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 4 W</a:t>
            </a:r>
            <a:r>
              <a:rPr b="1" baseline="-25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=   1 + 2(j) + 3(–1) + 4(–j) 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</a:t>
            </a:r>
            <a:r>
              <a:rPr b="1" lang="en-US" sz="2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X[3]  =   –2–2j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grpSp>
        <p:nvGrpSpPr>
          <p:cNvPr id="361" name="Google Shape;361;p28"/>
          <p:cNvGrpSpPr/>
          <p:nvPr/>
        </p:nvGrpSpPr>
        <p:grpSpPr>
          <a:xfrm>
            <a:off x="6527800" y="1722438"/>
            <a:ext cx="2463800" cy="2239962"/>
            <a:chOff x="4724400" y="3308350"/>
            <a:chExt cx="3225800" cy="2773363"/>
          </a:xfrm>
        </p:grpSpPr>
        <p:pic>
          <p:nvPicPr>
            <p:cNvPr id="362" name="Google Shape;362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1088" y="3308350"/>
              <a:ext cx="406400" cy="457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63" name="Google Shape;363;p28"/>
            <p:cNvGrpSpPr/>
            <p:nvPr/>
          </p:nvGrpSpPr>
          <p:grpSpPr>
            <a:xfrm>
              <a:off x="4724400" y="3809559"/>
              <a:ext cx="3225800" cy="2272154"/>
              <a:chOff x="4800600" y="3809559"/>
              <a:chExt cx="3225800" cy="2272154"/>
            </a:xfrm>
          </p:grpSpPr>
          <p:grpSp>
            <p:nvGrpSpPr>
              <p:cNvPr id="364" name="Google Shape;364;p28"/>
              <p:cNvGrpSpPr/>
              <p:nvPr/>
            </p:nvGrpSpPr>
            <p:grpSpPr>
              <a:xfrm>
                <a:off x="4800600" y="3809559"/>
                <a:ext cx="3225800" cy="2272154"/>
                <a:chOff x="4686300" y="3809559"/>
                <a:chExt cx="3225800" cy="2272154"/>
              </a:xfrm>
            </p:grpSpPr>
            <p:grpSp>
              <p:nvGrpSpPr>
                <p:cNvPr id="365" name="Google Shape;365;p28"/>
                <p:cNvGrpSpPr/>
                <p:nvPr/>
              </p:nvGrpSpPr>
              <p:grpSpPr>
                <a:xfrm>
                  <a:off x="5280745" y="3809559"/>
                  <a:ext cx="2057695" cy="1763082"/>
                  <a:chOff x="5280745" y="3809559"/>
                  <a:chExt cx="2057695" cy="1763082"/>
                </a:xfrm>
              </p:grpSpPr>
              <p:sp>
                <p:nvSpPr>
                  <p:cNvPr id="366" name="Google Shape;366;p28"/>
                  <p:cNvSpPr/>
                  <p:nvPr/>
                </p:nvSpPr>
                <p:spPr>
                  <a:xfrm>
                    <a:off x="5334786" y="3809559"/>
                    <a:ext cx="1980792" cy="1753254"/>
                  </a:xfrm>
                  <a:prstGeom prst="ellipse">
                    <a:avLst/>
                  </a:prstGeom>
                  <a:solidFill>
                    <a:schemeClr val="lt1"/>
                  </a:solidFill>
                  <a:ln cap="flat" cmpd="sng" w="57150">
                    <a:solidFill>
                      <a:srgbClr val="FF66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40000" rotWithShape="0" dir="5400000" dist="23000">
                      <a:srgbClr val="000000">
                        <a:alpha val="34901"/>
                      </a:srgbClr>
                    </a:outerShdw>
                  </a:effectLst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32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367" name="Google Shape;367;p28"/>
                  <p:cNvCxnSpPr/>
                  <p:nvPr/>
                </p:nvCxnSpPr>
                <p:spPr>
                  <a:xfrm>
                    <a:off x="6465478" y="3819387"/>
                    <a:ext cx="0" cy="1753254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00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40000" rotWithShape="0" dir="5400000" dist="20000">
                      <a:srgbClr val="000000">
                        <a:alpha val="37647"/>
                      </a:srgbClr>
                    </a:outerShdw>
                  </a:effectLst>
                </p:spPr>
              </p:cxnSp>
              <p:cxnSp>
                <p:nvCxnSpPr>
                  <p:cNvPr id="368" name="Google Shape;368;p28"/>
                  <p:cNvCxnSpPr/>
                  <p:nvPr/>
                </p:nvCxnSpPr>
                <p:spPr>
                  <a:xfrm>
                    <a:off x="5280745" y="4772669"/>
                    <a:ext cx="2057695" cy="0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00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40000" rotWithShape="0" dir="5400000" dist="20000">
                      <a:srgbClr val="000000">
                        <a:alpha val="37647"/>
                      </a:srgbClr>
                    </a:outerShdw>
                  </a:effectLst>
                </p:spPr>
              </p:cxnSp>
            </p:grpSp>
            <p:pic>
              <p:nvPicPr>
                <p:cNvPr id="369" name="Google Shape;369;p28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7391400" y="4419600"/>
                  <a:ext cx="520700" cy="457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70" name="Google Shape;370;p28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6172200" y="5638800"/>
                  <a:ext cx="558800" cy="4429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71" name="Google Shape;371;p28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4686300" y="4495800"/>
                  <a:ext cx="571500" cy="457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72" name="Google Shape;372;p28"/>
                <p:cNvSpPr/>
                <p:nvPr/>
              </p:nvSpPr>
              <p:spPr>
                <a:xfrm>
                  <a:off x="5444550" y="4343400"/>
                  <a:ext cx="422850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000">
                      <a:solidFill>
                        <a:schemeClr val="dk1"/>
                      </a:solidFill>
                      <a:latin typeface="Cambria"/>
                      <a:ea typeface="Cambria"/>
                      <a:cs typeface="Cambria"/>
                      <a:sym typeface="Cambria"/>
                    </a:rPr>
                    <a:t>-1</a:t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73" name="Google Shape;373;p28"/>
              <p:cNvGrpSpPr/>
              <p:nvPr/>
            </p:nvGrpSpPr>
            <p:grpSpPr>
              <a:xfrm>
                <a:off x="6128515" y="3810000"/>
                <a:ext cx="1186685" cy="1695510"/>
                <a:chOff x="6128515" y="3810000"/>
                <a:chExt cx="1186685" cy="1695510"/>
              </a:xfrm>
            </p:grpSpPr>
            <p:sp>
              <p:nvSpPr>
                <p:cNvPr id="374" name="Google Shape;374;p28"/>
                <p:cNvSpPr/>
                <p:nvPr/>
              </p:nvSpPr>
              <p:spPr>
                <a:xfrm>
                  <a:off x="6978733" y="4343400"/>
                  <a:ext cx="336467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000">
                      <a:solidFill>
                        <a:schemeClr val="dk1"/>
                      </a:solidFill>
                      <a:latin typeface="Cambria"/>
                      <a:ea typeface="Cambria"/>
                      <a:cs typeface="Cambria"/>
                      <a:sym typeface="Cambria"/>
                    </a:rPr>
                    <a:t>1</a:t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" name="Google Shape;375;p28"/>
                <p:cNvSpPr/>
                <p:nvPr/>
              </p:nvSpPr>
              <p:spPr>
                <a:xfrm>
                  <a:off x="6214899" y="3810000"/>
                  <a:ext cx="262101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000">
                      <a:solidFill>
                        <a:schemeClr val="dk1"/>
                      </a:solidFill>
                      <a:latin typeface="Cambria"/>
                      <a:ea typeface="Cambria"/>
                      <a:cs typeface="Cambria"/>
                      <a:sym typeface="Cambria"/>
                    </a:rPr>
                    <a:t>j</a:t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" name="Google Shape;376;p28"/>
                <p:cNvSpPr/>
                <p:nvPr/>
              </p:nvSpPr>
              <p:spPr>
                <a:xfrm>
                  <a:off x="6128515" y="5105400"/>
                  <a:ext cx="348485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000">
                      <a:solidFill>
                        <a:schemeClr val="dk1"/>
                      </a:solidFill>
                      <a:latin typeface="Cambria"/>
                      <a:ea typeface="Cambria"/>
                      <a:cs typeface="Cambria"/>
                      <a:sym typeface="Cambria"/>
                    </a:rPr>
                    <a:t>-j</a:t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377" name="Google Shape;377;p28"/>
          <p:cNvGrpSpPr/>
          <p:nvPr/>
        </p:nvGrpSpPr>
        <p:grpSpPr>
          <a:xfrm>
            <a:off x="6217919" y="4544128"/>
            <a:ext cx="3002279" cy="1780472"/>
            <a:chOff x="5163015" y="3684245"/>
            <a:chExt cx="3295185" cy="2039132"/>
          </a:xfrm>
        </p:grpSpPr>
        <p:grpSp>
          <p:nvGrpSpPr>
            <p:cNvPr id="378" name="Google Shape;378;p28"/>
            <p:cNvGrpSpPr/>
            <p:nvPr/>
          </p:nvGrpSpPr>
          <p:grpSpPr>
            <a:xfrm>
              <a:off x="6374780" y="3855184"/>
              <a:ext cx="2083420" cy="1868193"/>
              <a:chOff x="4622180" y="2178784"/>
              <a:chExt cx="2083420" cy="1868193"/>
            </a:xfrm>
          </p:grpSpPr>
          <p:sp>
            <p:nvSpPr>
              <p:cNvPr id="379" name="Google Shape;379;p28"/>
              <p:cNvSpPr/>
              <p:nvPr/>
            </p:nvSpPr>
            <p:spPr>
              <a:xfrm>
                <a:off x="4622180" y="2247900"/>
                <a:ext cx="76203" cy="1711807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6600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28"/>
              <p:cNvSpPr/>
              <p:nvPr/>
            </p:nvSpPr>
            <p:spPr>
              <a:xfrm flipH="1">
                <a:off x="6400799" y="2286000"/>
                <a:ext cx="137534" cy="1673707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6600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28"/>
              <p:cNvSpPr/>
              <p:nvPr/>
            </p:nvSpPr>
            <p:spPr>
              <a:xfrm>
                <a:off x="4724400" y="2178784"/>
                <a:ext cx="1981200" cy="18681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10      k=0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-2+2j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-2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-2-2j</a:t>
                </a:r>
                <a:endParaRPr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82" name="Google Shape;382;p28"/>
            <p:cNvSpPr/>
            <p:nvPr/>
          </p:nvSpPr>
          <p:spPr>
            <a:xfrm>
              <a:off x="5163015" y="3684245"/>
              <a:ext cx="1371600" cy="659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660400" lvl="0" marL="660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X[k] =</a:t>
              </a:r>
              <a:endParaRPr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9"/>
          <p:cNvSpPr txBox="1"/>
          <p:nvPr>
            <p:ph type="title"/>
          </p:nvPr>
        </p:nvSpPr>
        <p:spPr>
          <a:xfrm>
            <a:off x="0" y="0"/>
            <a:ext cx="9144000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AF0013"/>
                </a:solidFill>
                <a:latin typeface="Arial"/>
                <a:ea typeface="Arial"/>
                <a:cs typeface="Arial"/>
                <a:sym typeface="Arial"/>
              </a:rPr>
              <a:t>Matrix Representation of DFT and Inverse DFT </a:t>
            </a:r>
            <a:endParaRPr sz="3200">
              <a:solidFill>
                <a:srgbClr val="AF001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29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29"/>
          <p:cNvSpPr txBox="1"/>
          <p:nvPr/>
        </p:nvSpPr>
        <p:spPr>
          <a:xfrm>
            <a:off x="228600" y="762000"/>
            <a:ext cx="853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  </a:t>
            </a:r>
            <a:r>
              <a:rPr b="1" lang="en-US" sz="28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x[n] = { 1, 2, 3, 4 }</a:t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0400" lvl="0" marL="660400" marR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2600" y="1447800"/>
            <a:ext cx="22098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29"/>
          <p:cNvSpPr/>
          <p:nvPr/>
        </p:nvSpPr>
        <p:spPr>
          <a:xfrm>
            <a:off x="304800" y="1600200"/>
            <a:ext cx="1524000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DFT, </a:t>
            </a:r>
            <a:r>
              <a:rPr b="1" lang="en-US" sz="2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endParaRPr/>
          </a:p>
        </p:txBody>
      </p:sp>
      <p:sp>
        <p:nvSpPr>
          <p:cNvPr id="392" name="Google Shape;392;p29"/>
          <p:cNvSpPr/>
          <p:nvPr/>
        </p:nvSpPr>
        <p:spPr>
          <a:xfrm>
            <a:off x="1676400" y="2312988"/>
            <a:ext cx="7696200" cy="4302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X[k] =  x[0] </a:t>
            </a:r>
            <a:r>
              <a:rPr b="1"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1" baseline="-25000"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baseline="-25000"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 x[1] </a:t>
            </a:r>
            <a:r>
              <a:rPr b="1"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1" baseline="-25000"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+  x[2] </a:t>
            </a:r>
            <a:r>
              <a:rPr b="1"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1" baseline="-25000"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2k</a:t>
            </a:r>
            <a:r>
              <a:rPr b="1" baseline="30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 x[3] </a:t>
            </a:r>
            <a:r>
              <a:rPr b="1"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1" baseline="-25000"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3k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/>
          </a:p>
        </p:txBody>
      </p:sp>
      <p:sp>
        <p:nvSpPr>
          <p:cNvPr id="393" name="Google Shape;393;p29"/>
          <p:cNvSpPr/>
          <p:nvPr/>
        </p:nvSpPr>
        <p:spPr>
          <a:xfrm>
            <a:off x="304800" y="2905125"/>
            <a:ext cx="40386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In Matrix Form :</a:t>
            </a:r>
            <a:endParaRPr/>
          </a:p>
        </p:txBody>
      </p:sp>
      <p:sp>
        <p:nvSpPr>
          <p:cNvPr id="394" name="Google Shape;394;p29"/>
          <p:cNvSpPr/>
          <p:nvPr/>
        </p:nvSpPr>
        <p:spPr>
          <a:xfrm>
            <a:off x="3637750" y="3733800"/>
            <a:ext cx="32004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1" baseline="-25000"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baseline="-25000"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W</a:t>
            </a:r>
            <a:r>
              <a:rPr b="1" baseline="-25000"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W</a:t>
            </a:r>
            <a:r>
              <a:rPr b="1" baseline="-25000"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0     </a:t>
            </a:r>
            <a:r>
              <a:rPr b="1"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1" baseline="-25000"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/>
          </a:p>
        </p:txBody>
      </p:sp>
      <p:pic>
        <p:nvPicPr>
          <p:cNvPr id="395" name="Google Shape;39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51675" y="3706813"/>
            <a:ext cx="701675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29"/>
          <p:cNvSpPr/>
          <p:nvPr/>
        </p:nvSpPr>
        <p:spPr>
          <a:xfrm>
            <a:off x="3636963" y="4114800"/>
            <a:ext cx="2971800" cy="430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1" baseline="-25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baseline="-25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W</a:t>
            </a:r>
            <a:r>
              <a:rPr b="1" baseline="-25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W</a:t>
            </a:r>
            <a:r>
              <a:rPr b="1" baseline="-25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    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1" baseline="-25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/>
          </a:p>
        </p:txBody>
      </p:sp>
      <p:sp>
        <p:nvSpPr>
          <p:cNvPr id="397" name="Google Shape;397;p29"/>
          <p:cNvSpPr/>
          <p:nvPr/>
        </p:nvSpPr>
        <p:spPr>
          <a:xfrm>
            <a:off x="3636963" y="4572000"/>
            <a:ext cx="3048000" cy="430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1" baseline="-25000" lang="en-US" sz="2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baseline="-25000" lang="en-US" sz="2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2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W</a:t>
            </a:r>
            <a:r>
              <a:rPr b="1" baseline="-25000" lang="en-US" sz="2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2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 W</a:t>
            </a:r>
            <a:r>
              <a:rPr b="1" baseline="-25000" lang="en-US" sz="2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4     </a:t>
            </a:r>
            <a:r>
              <a:rPr b="1" lang="en-US" sz="2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1" baseline="-25000" lang="en-US" sz="2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r>
              <a:rPr b="1" lang="en-US" sz="2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/>
          </a:p>
        </p:txBody>
      </p:sp>
      <p:sp>
        <p:nvSpPr>
          <p:cNvPr id="398" name="Google Shape;398;p29"/>
          <p:cNvSpPr/>
          <p:nvPr/>
        </p:nvSpPr>
        <p:spPr>
          <a:xfrm>
            <a:off x="3636963" y="5002213"/>
            <a:ext cx="3048000" cy="4302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198952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1" baseline="-25000" lang="en-US" sz="2200">
                <a:solidFill>
                  <a:srgbClr val="198952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200">
                <a:solidFill>
                  <a:srgbClr val="198952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baseline="-25000" lang="en-US" sz="2200">
                <a:solidFill>
                  <a:srgbClr val="19895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2200">
                <a:solidFill>
                  <a:srgbClr val="198952"/>
                </a:solidFill>
                <a:latin typeface="Arial"/>
                <a:ea typeface="Arial"/>
                <a:cs typeface="Arial"/>
                <a:sym typeface="Arial"/>
              </a:rPr>
              <a:t>  W</a:t>
            </a:r>
            <a:r>
              <a:rPr b="1" baseline="-25000" lang="en-US" sz="2200">
                <a:solidFill>
                  <a:srgbClr val="198952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200">
                <a:solidFill>
                  <a:srgbClr val="198952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1" lang="en-US" sz="2200">
                <a:solidFill>
                  <a:srgbClr val="198952"/>
                </a:solidFill>
                <a:latin typeface="Arial"/>
                <a:ea typeface="Arial"/>
                <a:cs typeface="Arial"/>
                <a:sym typeface="Arial"/>
              </a:rPr>
              <a:t>   W</a:t>
            </a:r>
            <a:r>
              <a:rPr b="1" baseline="-25000" lang="en-US" sz="2200">
                <a:solidFill>
                  <a:srgbClr val="198952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200">
                <a:solidFill>
                  <a:srgbClr val="198952"/>
                </a:solidFill>
                <a:latin typeface="Arial"/>
                <a:ea typeface="Arial"/>
                <a:cs typeface="Arial"/>
                <a:sym typeface="Arial"/>
              </a:rPr>
              <a:t>6     </a:t>
            </a:r>
            <a:r>
              <a:rPr b="1" lang="en-US" sz="2200">
                <a:solidFill>
                  <a:srgbClr val="198952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1" baseline="-25000" lang="en-US" sz="2200">
                <a:solidFill>
                  <a:srgbClr val="198952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200">
                <a:solidFill>
                  <a:srgbClr val="198952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r>
              <a:rPr b="1" lang="en-US" sz="2200">
                <a:solidFill>
                  <a:srgbClr val="198952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/>
          </a:p>
        </p:txBody>
      </p:sp>
      <p:sp>
        <p:nvSpPr>
          <p:cNvPr id="399" name="Google Shape;399;p29"/>
          <p:cNvSpPr/>
          <p:nvPr/>
        </p:nvSpPr>
        <p:spPr>
          <a:xfrm>
            <a:off x="1350963" y="3657600"/>
            <a:ext cx="762000" cy="430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X[0]</a:t>
            </a:r>
            <a:endParaRPr/>
          </a:p>
        </p:txBody>
      </p:sp>
      <p:sp>
        <p:nvSpPr>
          <p:cNvPr id="400" name="Google Shape;400;p29"/>
          <p:cNvSpPr/>
          <p:nvPr/>
        </p:nvSpPr>
        <p:spPr>
          <a:xfrm>
            <a:off x="1350963" y="4114800"/>
            <a:ext cx="762000" cy="430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X[1]</a:t>
            </a:r>
            <a:endParaRPr/>
          </a:p>
        </p:txBody>
      </p:sp>
      <p:sp>
        <p:nvSpPr>
          <p:cNvPr id="401" name="Google Shape;401;p29"/>
          <p:cNvSpPr/>
          <p:nvPr/>
        </p:nvSpPr>
        <p:spPr>
          <a:xfrm>
            <a:off x="1350963" y="4572000"/>
            <a:ext cx="762000" cy="430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X[2]</a:t>
            </a:r>
            <a:endParaRPr/>
          </a:p>
        </p:txBody>
      </p:sp>
      <p:sp>
        <p:nvSpPr>
          <p:cNvPr id="402" name="Google Shape;402;p29"/>
          <p:cNvSpPr/>
          <p:nvPr/>
        </p:nvSpPr>
        <p:spPr>
          <a:xfrm>
            <a:off x="1350963" y="5002213"/>
            <a:ext cx="762000" cy="4302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X[3]</a:t>
            </a:r>
            <a:endParaRPr/>
          </a:p>
        </p:txBody>
      </p:sp>
      <p:pic>
        <p:nvPicPr>
          <p:cNvPr id="403" name="Google Shape;403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6975" y="3706813"/>
            <a:ext cx="153988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2089150" y="3706813"/>
            <a:ext cx="176213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08363" y="3783013"/>
            <a:ext cx="153987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6508750" y="3783013"/>
            <a:ext cx="176213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13563" y="3783013"/>
            <a:ext cx="153987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7805738" y="3783013"/>
            <a:ext cx="176212" cy="17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29"/>
          <p:cNvSpPr/>
          <p:nvPr/>
        </p:nvSpPr>
        <p:spPr>
          <a:xfrm>
            <a:off x="2646363" y="3657600"/>
            <a:ext cx="762000" cy="430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==</a:t>
            </a:r>
            <a:endParaRPr/>
          </a:p>
        </p:txBody>
      </p:sp>
      <p:grpSp>
        <p:nvGrpSpPr>
          <p:cNvPr id="410" name="Google Shape;410;p29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411" name="Google Shape;411;p29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412" name="Google Shape;412;p29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13" name="Google Shape;413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09950" y="5486400"/>
            <a:ext cx="3200400" cy="246063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29"/>
          <p:cNvSpPr/>
          <p:nvPr/>
        </p:nvSpPr>
        <p:spPr>
          <a:xfrm>
            <a:off x="4248150" y="5715000"/>
            <a:ext cx="1828800" cy="430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DFT  Matrix</a:t>
            </a:r>
            <a:r>
              <a:rPr b="1" lang="en-US" sz="2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endParaRPr/>
          </a:p>
        </p:txBody>
      </p:sp>
      <p:pic>
        <p:nvPicPr>
          <p:cNvPr id="415" name="Google Shape;415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38950" y="5410200"/>
            <a:ext cx="11620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23950" y="5410200"/>
            <a:ext cx="116205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9"/>
          <p:cNvSpPr/>
          <p:nvPr/>
        </p:nvSpPr>
        <p:spPr>
          <a:xfrm>
            <a:off x="1352550" y="5715000"/>
            <a:ext cx="762000" cy="430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X[k]</a:t>
            </a:r>
            <a:r>
              <a:rPr b="1" lang="en-US" sz="2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endParaRPr/>
          </a:p>
        </p:txBody>
      </p:sp>
      <p:sp>
        <p:nvSpPr>
          <p:cNvPr id="418" name="Google Shape;418;p29"/>
          <p:cNvSpPr/>
          <p:nvPr/>
        </p:nvSpPr>
        <p:spPr>
          <a:xfrm>
            <a:off x="7086600" y="5715000"/>
            <a:ext cx="762000" cy="430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x[n]</a:t>
            </a:r>
            <a:r>
              <a:rPr b="1" lang="en-US" sz="2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endParaRPr/>
          </a:p>
        </p:txBody>
      </p:sp>
      <p:sp>
        <p:nvSpPr>
          <p:cNvPr id="419" name="Google Shape;419;p29"/>
          <p:cNvSpPr/>
          <p:nvPr/>
        </p:nvSpPr>
        <p:spPr>
          <a:xfrm>
            <a:off x="381000" y="3657600"/>
            <a:ext cx="762000" cy="430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k=0</a:t>
            </a:r>
            <a:endParaRPr/>
          </a:p>
        </p:txBody>
      </p:sp>
      <p:sp>
        <p:nvSpPr>
          <p:cNvPr id="420" name="Google Shape;420;p29"/>
          <p:cNvSpPr/>
          <p:nvPr/>
        </p:nvSpPr>
        <p:spPr>
          <a:xfrm>
            <a:off x="381000" y="4065588"/>
            <a:ext cx="762000" cy="4302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k=1</a:t>
            </a:r>
            <a:endParaRPr/>
          </a:p>
        </p:txBody>
      </p:sp>
      <p:sp>
        <p:nvSpPr>
          <p:cNvPr id="421" name="Google Shape;421;p29"/>
          <p:cNvSpPr/>
          <p:nvPr/>
        </p:nvSpPr>
        <p:spPr>
          <a:xfrm>
            <a:off x="381000" y="4522788"/>
            <a:ext cx="762000" cy="4302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k=2</a:t>
            </a:r>
            <a:endParaRPr/>
          </a:p>
        </p:txBody>
      </p:sp>
      <p:sp>
        <p:nvSpPr>
          <p:cNvPr id="422" name="Google Shape;422;p29"/>
          <p:cNvSpPr/>
          <p:nvPr/>
        </p:nvSpPr>
        <p:spPr>
          <a:xfrm>
            <a:off x="381000" y="4979988"/>
            <a:ext cx="762000" cy="4302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k=3</a:t>
            </a:r>
            <a:endParaRPr/>
          </a:p>
        </p:txBody>
      </p:sp>
      <p:cxnSp>
        <p:nvCxnSpPr>
          <p:cNvPr id="423" name="Google Shape;423;p29"/>
          <p:cNvCxnSpPr/>
          <p:nvPr/>
        </p:nvCxnSpPr>
        <p:spPr>
          <a:xfrm>
            <a:off x="3505200" y="2819400"/>
            <a:ext cx="228600" cy="838200"/>
          </a:xfrm>
          <a:prstGeom prst="straightConnector1">
            <a:avLst/>
          </a:prstGeom>
          <a:noFill/>
          <a:ln cap="flat" cmpd="sng" w="57150">
            <a:solidFill>
              <a:srgbClr val="8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4" name="Google Shape;424;p29"/>
          <p:cNvCxnSpPr/>
          <p:nvPr/>
        </p:nvCxnSpPr>
        <p:spPr>
          <a:xfrm flipH="1">
            <a:off x="4800600" y="2819400"/>
            <a:ext cx="228600" cy="990600"/>
          </a:xfrm>
          <a:prstGeom prst="straightConnector1">
            <a:avLst/>
          </a:prstGeom>
          <a:noFill/>
          <a:ln cap="flat" cmpd="sng" w="57150">
            <a:solidFill>
              <a:srgbClr val="8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5" name="Google Shape;425;p29"/>
          <p:cNvCxnSpPr/>
          <p:nvPr/>
        </p:nvCxnSpPr>
        <p:spPr>
          <a:xfrm flipH="1">
            <a:off x="5562600" y="2743200"/>
            <a:ext cx="914400" cy="1066800"/>
          </a:xfrm>
          <a:prstGeom prst="straightConnector1">
            <a:avLst/>
          </a:prstGeom>
          <a:noFill/>
          <a:ln cap="flat" cmpd="sng" w="57150">
            <a:solidFill>
              <a:srgbClr val="8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6" name="Google Shape;426;p29"/>
          <p:cNvCxnSpPr/>
          <p:nvPr/>
        </p:nvCxnSpPr>
        <p:spPr>
          <a:xfrm flipH="1">
            <a:off x="6324600" y="2819400"/>
            <a:ext cx="1600200" cy="914400"/>
          </a:xfrm>
          <a:prstGeom prst="straightConnector1">
            <a:avLst/>
          </a:prstGeom>
          <a:noFill/>
          <a:ln cap="flat" cmpd="sng" w="57150">
            <a:solidFill>
              <a:srgbClr val="8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0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30"/>
          <p:cNvSpPr/>
          <p:nvPr/>
        </p:nvSpPr>
        <p:spPr>
          <a:xfrm>
            <a:off x="76200" y="41275"/>
            <a:ext cx="6019800" cy="492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By Substituting :</a:t>
            </a:r>
            <a:endParaRPr/>
          </a:p>
        </p:txBody>
      </p:sp>
      <p:grpSp>
        <p:nvGrpSpPr>
          <p:cNvPr id="433" name="Google Shape;433;p30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434" name="Google Shape;434;p30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435" name="Google Shape;435;p30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6" name="Google Shape;436;p30"/>
          <p:cNvGrpSpPr/>
          <p:nvPr/>
        </p:nvGrpSpPr>
        <p:grpSpPr>
          <a:xfrm>
            <a:off x="5105400" y="457200"/>
            <a:ext cx="3225800" cy="2773363"/>
            <a:chOff x="4724400" y="3308350"/>
            <a:chExt cx="3225800" cy="2773363"/>
          </a:xfrm>
        </p:grpSpPr>
        <p:pic>
          <p:nvPicPr>
            <p:cNvPr id="437" name="Google Shape;437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1088" y="3308350"/>
              <a:ext cx="406400" cy="457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8" name="Google Shape;438;p30"/>
            <p:cNvGrpSpPr/>
            <p:nvPr/>
          </p:nvGrpSpPr>
          <p:grpSpPr>
            <a:xfrm>
              <a:off x="4724400" y="3810000"/>
              <a:ext cx="3225800" cy="2271713"/>
              <a:chOff x="4800600" y="3810000"/>
              <a:chExt cx="3225800" cy="2271713"/>
            </a:xfrm>
          </p:grpSpPr>
          <p:grpSp>
            <p:nvGrpSpPr>
              <p:cNvPr id="439" name="Google Shape;439;p30"/>
              <p:cNvGrpSpPr/>
              <p:nvPr/>
            </p:nvGrpSpPr>
            <p:grpSpPr>
              <a:xfrm>
                <a:off x="4800600" y="3810000"/>
                <a:ext cx="3225800" cy="2271713"/>
                <a:chOff x="4686300" y="3810000"/>
                <a:chExt cx="3225800" cy="2271713"/>
              </a:xfrm>
            </p:grpSpPr>
            <p:grpSp>
              <p:nvGrpSpPr>
                <p:cNvPr id="440" name="Google Shape;440;p30"/>
                <p:cNvGrpSpPr/>
                <p:nvPr/>
              </p:nvGrpSpPr>
              <p:grpSpPr>
                <a:xfrm>
                  <a:off x="5280025" y="3810000"/>
                  <a:ext cx="2057400" cy="1752600"/>
                  <a:chOff x="5280025" y="3810000"/>
                  <a:chExt cx="2057400" cy="1752600"/>
                </a:xfrm>
              </p:grpSpPr>
              <p:sp>
                <p:nvSpPr>
                  <p:cNvPr id="441" name="Google Shape;441;p30"/>
                  <p:cNvSpPr/>
                  <p:nvPr/>
                </p:nvSpPr>
                <p:spPr>
                  <a:xfrm>
                    <a:off x="5334000" y="3810000"/>
                    <a:ext cx="1981200" cy="1752600"/>
                  </a:xfrm>
                  <a:prstGeom prst="ellipse">
                    <a:avLst/>
                  </a:prstGeom>
                  <a:solidFill>
                    <a:schemeClr val="lt1"/>
                  </a:solidFill>
                  <a:ln cap="flat" cmpd="sng" w="57150">
                    <a:solidFill>
                      <a:srgbClr val="FF66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40000" rotWithShape="0" dir="5400000" dist="23000">
                      <a:srgbClr val="000000">
                        <a:alpha val="34901"/>
                      </a:srgbClr>
                    </a:outerShdw>
                  </a:effectLst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32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442" name="Google Shape;442;p30"/>
                  <p:cNvCxnSpPr/>
                  <p:nvPr/>
                </p:nvCxnSpPr>
                <p:spPr>
                  <a:xfrm>
                    <a:off x="6400800" y="3810000"/>
                    <a:ext cx="0" cy="1752600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00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40000" rotWithShape="0" dir="5400000" dist="20000">
                      <a:srgbClr val="000000">
                        <a:alpha val="37647"/>
                      </a:srgbClr>
                    </a:outerShdw>
                  </a:effectLst>
                </p:spPr>
              </p:cxnSp>
              <p:cxnSp>
                <p:nvCxnSpPr>
                  <p:cNvPr id="443" name="Google Shape;443;p30"/>
                  <p:cNvCxnSpPr/>
                  <p:nvPr/>
                </p:nvCxnSpPr>
                <p:spPr>
                  <a:xfrm>
                    <a:off x="5280025" y="4724400"/>
                    <a:ext cx="2057400" cy="0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00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40000" rotWithShape="0" dir="5400000" dist="20000">
                      <a:srgbClr val="000000">
                        <a:alpha val="37647"/>
                      </a:srgbClr>
                    </a:outerShdw>
                  </a:effectLst>
                </p:spPr>
              </p:cxnSp>
            </p:grpSp>
            <p:pic>
              <p:nvPicPr>
                <p:cNvPr id="444" name="Google Shape;444;p3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7391400" y="4419600"/>
                  <a:ext cx="520700" cy="457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45" name="Google Shape;445;p30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6172200" y="5638800"/>
                  <a:ext cx="558800" cy="4429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46" name="Google Shape;446;p30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4686300" y="4495800"/>
                  <a:ext cx="571500" cy="457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47" name="Google Shape;447;p30"/>
                <p:cNvSpPr/>
                <p:nvPr/>
              </p:nvSpPr>
              <p:spPr>
                <a:xfrm>
                  <a:off x="5444550" y="4343400"/>
                  <a:ext cx="422850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000">
                      <a:solidFill>
                        <a:schemeClr val="dk1"/>
                      </a:solidFill>
                      <a:latin typeface="Cambria"/>
                      <a:ea typeface="Cambria"/>
                      <a:cs typeface="Cambria"/>
                      <a:sym typeface="Cambria"/>
                    </a:rPr>
                    <a:t>-1</a:t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48" name="Google Shape;448;p30"/>
              <p:cNvGrpSpPr/>
              <p:nvPr/>
            </p:nvGrpSpPr>
            <p:grpSpPr>
              <a:xfrm>
                <a:off x="6128515" y="3810000"/>
                <a:ext cx="1186685" cy="1695510"/>
                <a:chOff x="6128515" y="3810000"/>
                <a:chExt cx="1186685" cy="1695510"/>
              </a:xfrm>
            </p:grpSpPr>
            <p:sp>
              <p:nvSpPr>
                <p:cNvPr id="449" name="Google Shape;449;p30"/>
                <p:cNvSpPr/>
                <p:nvPr/>
              </p:nvSpPr>
              <p:spPr>
                <a:xfrm>
                  <a:off x="6978733" y="4343400"/>
                  <a:ext cx="336467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000">
                      <a:solidFill>
                        <a:schemeClr val="dk1"/>
                      </a:solidFill>
                      <a:latin typeface="Cambria"/>
                      <a:ea typeface="Cambria"/>
                      <a:cs typeface="Cambria"/>
                      <a:sym typeface="Cambria"/>
                    </a:rPr>
                    <a:t>1</a:t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0" name="Google Shape;450;p30"/>
                <p:cNvSpPr/>
                <p:nvPr/>
              </p:nvSpPr>
              <p:spPr>
                <a:xfrm>
                  <a:off x="6214899" y="3810000"/>
                  <a:ext cx="262101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000">
                      <a:solidFill>
                        <a:schemeClr val="dk1"/>
                      </a:solidFill>
                      <a:latin typeface="Cambria"/>
                      <a:ea typeface="Cambria"/>
                      <a:cs typeface="Cambria"/>
                      <a:sym typeface="Cambria"/>
                    </a:rPr>
                    <a:t>j</a:t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1" name="Google Shape;451;p30"/>
                <p:cNvSpPr/>
                <p:nvPr/>
              </p:nvSpPr>
              <p:spPr>
                <a:xfrm>
                  <a:off x="6128515" y="5105400"/>
                  <a:ext cx="348485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000">
                      <a:solidFill>
                        <a:schemeClr val="dk1"/>
                      </a:solidFill>
                      <a:latin typeface="Cambria"/>
                      <a:ea typeface="Cambria"/>
                      <a:cs typeface="Cambria"/>
                      <a:sym typeface="Cambria"/>
                    </a:rPr>
                    <a:t>-j</a:t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452" name="Google Shape;452;p30"/>
          <p:cNvGrpSpPr/>
          <p:nvPr/>
        </p:nvGrpSpPr>
        <p:grpSpPr>
          <a:xfrm>
            <a:off x="0" y="4419600"/>
            <a:ext cx="3002279" cy="1780472"/>
            <a:chOff x="5163015" y="3684245"/>
            <a:chExt cx="3295185" cy="2039132"/>
          </a:xfrm>
        </p:grpSpPr>
        <p:grpSp>
          <p:nvGrpSpPr>
            <p:cNvPr id="453" name="Google Shape;453;p30"/>
            <p:cNvGrpSpPr/>
            <p:nvPr/>
          </p:nvGrpSpPr>
          <p:grpSpPr>
            <a:xfrm>
              <a:off x="6374780" y="3855184"/>
              <a:ext cx="2083420" cy="1868193"/>
              <a:chOff x="4622180" y="2178784"/>
              <a:chExt cx="2083420" cy="1868193"/>
            </a:xfrm>
          </p:grpSpPr>
          <p:sp>
            <p:nvSpPr>
              <p:cNvPr id="454" name="Google Shape;454;p30"/>
              <p:cNvSpPr/>
              <p:nvPr/>
            </p:nvSpPr>
            <p:spPr>
              <a:xfrm>
                <a:off x="4622180" y="2247900"/>
                <a:ext cx="76203" cy="1711807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6600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30"/>
              <p:cNvSpPr/>
              <p:nvPr/>
            </p:nvSpPr>
            <p:spPr>
              <a:xfrm flipH="1">
                <a:off x="6400799" y="2286000"/>
                <a:ext cx="137534" cy="1673707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6600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30"/>
              <p:cNvSpPr/>
              <p:nvPr/>
            </p:nvSpPr>
            <p:spPr>
              <a:xfrm>
                <a:off x="4724400" y="2178784"/>
                <a:ext cx="1981200" cy="18681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rgbClr val="800080"/>
                    </a:solidFill>
                    <a:latin typeface="Arial"/>
                    <a:ea typeface="Arial"/>
                    <a:cs typeface="Arial"/>
                    <a:sym typeface="Arial"/>
                  </a:rPr>
                  <a:t>10      k=0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rgbClr val="800080"/>
                    </a:solidFill>
                    <a:latin typeface="Arial"/>
                    <a:ea typeface="Arial"/>
                    <a:cs typeface="Arial"/>
                    <a:sym typeface="Arial"/>
                  </a:rPr>
                  <a:t>-2+2j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rgbClr val="800080"/>
                    </a:solidFill>
                    <a:latin typeface="Arial"/>
                    <a:ea typeface="Arial"/>
                    <a:cs typeface="Arial"/>
                    <a:sym typeface="Arial"/>
                  </a:rPr>
                  <a:t>-2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rgbClr val="800080"/>
                    </a:solidFill>
                    <a:latin typeface="Arial"/>
                    <a:ea typeface="Arial"/>
                    <a:cs typeface="Arial"/>
                    <a:sym typeface="Arial"/>
                  </a:rPr>
                  <a:t>-2-2j</a:t>
                </a:r>
                <a:endParaRPr sz="2500">
                  <a:solidFill>
                    <a:srgbClr val="80008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57" name="Google Shape;457;p30"/>
            <p:cNvSpPr/>
            <p:nvPr/>
          </p:nvSpPr>
          <p:spPr>
            <a:xfrm>
              <a:off x="5163015" y="3684245"/>
              <a:ext cx="1371600" cy="659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660400" lvl="0" marL="660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X[k] =</a:t>
              </a:r>
              <a:endParaRPr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8" name="Google Shape;458;p30"/>
          <p:cNvGrpSpPr/>
          <p:nvPr/>
        </p:nvGrpSpPr>
        <p:grpSpPr>
          <a:xfrm>
            <a:off x="31044" y="762000"/>
            <a:ext cx="4114800" cy="1752600"/>
            <a:chOff x="76200" y="1905000"/>
            <a:chExt cx="4267200" cy="1752600"/>
          </a:xfrm>
        </p:grpSpPr>
        <p:sp>
          <p:nvSpPr>
            <p:cNvPr id="459" name="Google Shape;459;p30"/>
            <p:cNvSpPr/>
            <p:nvPr/>
          </p:nvSpPr>
          <p:spPr>
            <a:xfrm>
              <a:off x="76200" y="1905000"/>
              <a:ext cx="1185333" cy="4778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X[k] =  </a:t>
              </a:r>
              <a:r>
                <a:rPr b="1" lang="en-US" sz="2500">
                  <a:solidFill>
                    <a:srgbClr val="800000"/>
                  </a:solidFill>
                  <a:latin typeface="Arial"/>
                  <a:ea typeface="Arial"/>
                  <a:cs typeface="Arial"/>
                  <a:sym typeface="Arial"/>
                </a:rPr>
                <a:t>     </a:t>
              </a: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1295400" y="1961346"/>
              <a:ext cx="2057400" cy="477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1    1   1    1  </a:t>
              </a:r>
              <a:endParaRPr b="1" sz="25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1295400" y="2314222"/>
              <a:ext cx="1905000" cy="477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   -j   -1    j  </a:t>
              </a:r>
              <a:endParaRPr b="1" sz="25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30"/>
            <p:cNvSpPr/>
            <p:nvPr/>
          </p:nvSpPr>
          <p:spPr>
            <a:xfrm>
              <a:off x="1219200" y="2743200"/>
              <a:ext cx="2209800" cy="477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1  -1    1  -1</a:t>
              </a:r>
              <a:endParaRPr b="1" sz="25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>
              <a:off x="1295400" y="3124200"/>
              <a:ext cx="2057400" cy="477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    j   -1   -j  </a:t>
              </a:r>
              <a:endParaRPr b="1" sz="25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30"/>
            <p:cNvSpPr/>
            <p:nvPr/>
          </p:nvSpPr>
          <p:spPr>
            <a:xfrm>
              <a:off x="1143000" y="1995311"/>
              <a:ext cx="152400" cy="1662289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30"/>
            <p:cNvSpPr/>
            <p:nvPr/>
          </p:nvSpPr>
          <p:spPr>
            <a:xfrm flipH="1">
              <a:off x="3124200" y="1995311"/>
              <a:ext cx="152400" cy="1662289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>
              <a:off x="3429000" y="2023533"/>
              <a:ext cx="228600" cy="16002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30"/>
            <p:cNvSpPr/>
            <p:nvPr/>
          </p:nvSpPr>
          <p:spPr>
            <a:xfrm flipH="1">
              <a:off x="4038600" y="2023533"/>
              <a:ext cx="228600" cy="16002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30"/>
            <p:cNvSpPr/>
            <p:nvPr/>
          </p:nvSpPr>
          <p:spPr>
            <a:xfrm>
              <a:off x="3657600" y="1981200"/>
              <a:ext cx="685800" cy="16312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   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  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3   4  </a:t>
              </a:r>
              <a:endParaRPr b="1" sz="25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9" name="Google Shape;469;p30"/>
          <p:cNvGrpSpPr/>
          <p:nvPr/>
        </p:nvGrpSpPr>
        <p:grpSpPr>
          <a:xfrm>
            <a:off x="0" y="2590800"/>
            <a:ext cx="4800600" cy="1752600"/>
            <a:chOff x="76200" y="1905000"/>
            <a:chExt cx="4978400" cy="1752600"/>
          </a:xfrm>
        </p:grpSpPr>
        <p:sp>
          <p:nvSpPr>
            <p:cNvPr id="470" name="Google Shape;470;p30"/>
            <p:cNvSpPr/>
            <p:nvPr/>
          </p:nvSpPr>
          <p:spPr>
            <a:xfrm>
              <a:off x="76200" y="1905000"/>
              <a:ext cx="1185333" cy="4778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X[k] =  </a:t>
              </a:r>
              <a:r>
                <a:rPr b="1" lang="en-US" sz="2500">
                  <a:solidFill>
                    <a:srgbClr val="800000"/>
                  </a:solidFill>
                  <a:latin typeface="Arial"/>
                  <a:ea typeface="Arial"/>
                  <a:cs typeface="Arial"/>
                  <a:sym typeface="Arial"/>
                </a:rPr>
                <a:t>     </a:t>
              </a:r>
              <a:endParaRPr/>
            </a:p>
          </p:txBody>
        </p:sp>
        <p:sp>
          <p:nvSpPr>
            <p:cNvPr id="471" name="Google Shape;471;p30"/>
            <p:cNvSpPr/>
            <p:nvPr/>
          </p:nvSpPr>
          <p:spPr>
            <a:xfrm>
              <a:off x="1295400" y="1961346"/>
              <a:ext cx="3759200" cy="477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(1) +  (2)   +  (3)  +  (4)  </a:t>
              </a:r>
              <a:endParaRPr b="1" sz="25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30"/>
            <p:cNvSpPr/>
            <p:nvPr/>
          </p:nvSpPr>
          <p:spPr>
            <a:xfrm>
              <a:off x="1143000" y="1995311"/>
              <a:ext cx="152400" cy="1662289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30"/>
            <p:cNvSpPr/>
            <p:nvPr/>
          </p:nvSpPr>
          <p:spPr>
            <a:xfrm flipH="1">
              <a:off x="4746977" y="2023533"/>
              <a:ext cx="228600" cy="16002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4" name="Google Shape;474;p30"/>
          <p:cNvSpPr/>
          <p:nvPr/>
        </p:nvSpPr>
        <p:spPr>
          <a:xfrm>
            <a:off x="1219200" y="3104346"/>
            <a:ext cx="3624943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(1) + (-2j) +  (-3) +  (4j)  </a:t>
            </a:r>
            <a:endParaRPr b="1" sz="250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30"/>
          <p:cNvSpPr/>
          <p:nvPr/>
        </p:nvSpPr>
        <p:spPr>
          <a:xfrm>
            <a:off x="1219200" y="3485346"/>
            <a:ext cx="3624943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(1) + (-2)  +  (3)  +  (-4j)  </a:t>
            </a:r>
            <a:endParaRPr b="1" sz="250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30"/>
          <p:cNvSpPr/>
          <p:nvPr/>
        </p:nvSpPr>
        <p:spPr>
          <a:xfrm>
            <a:off x="1251857" y="3866346"/>
            <a:ext cx="3624943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(1) + (2j) +  (-3) +  (-4j)  </a:t>
            </a:r>
            <a:endParaRPr b="1" sz="250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30"/>
          <p:cNvSpPr/>
          <p:nvPr/>
        </p:nvSpPr>
        <p:spPr>
          <a:xfrm rot="10800000">
            <a:off x="2971801" y="4719935"/>
            <a:ext cx="609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🡺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30"/>
          <p:cNvSpPr/>
          <p:nvPr/>
        </p:nvSpPr>
        <p:spPr>
          <a:xfrm>
            <a:off x="3554376" y="4679405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ANS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1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4" name="Google Shape;484;p31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485" name="Google Shape;485;p31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486" name="Google Shape;486;p31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7" name="Google Shape;487;p31"/>
          <p:cNvSpPr txBox="1"/>
          <p:nvPr/>
        </p:nvSpPr>
        <p:spPr>
          <a:xfrm>
            <a:off x="304800" y="304800"/>
            <a:ext cx="853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Ex-1. 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  </a:t>
            </a:r>
            <a:r>
              <a:rPr b="1" lang="en-US" sz="28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x[n] = { 1, 2, 3, 2 }    </a:t>
            </a:r>
            <a:r>
              <a:rPr b="1" lang="en-US" sz="2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Find X[k]</a:t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0400" lvl="0" marL="660400" marR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31"/>
          <p:cNvSpPr/>
          <p:nvPr/>
        </p:nvSpPr>
        <p:spPr>
          <a:xfrm>
            <a:off x="304800" y="1219200"/>
            <a:ext cx="28194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Solution :</a:t>
            </a:r>
            <a:r>
              <a:rPr b="1" lang="en-US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endParaRPr/>
          </a:p>
        </p:txBody>
      </p:sp>
      <p:sp>
        <p:nvSpPr>
          <p:cNvPr id="489" name="Google Shape;489;p31"/>
          <p:cNvSpPr/>
          <p:nvPr/>
        </p:nvSpPr>
        <p:spPr>
          <a:xfrm>
            <a:off x="2362200" y="1295400"/>
            <a:ext cx="28194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To Find X[k]     </a:t>
            </a:r>
            <a:endParaRPr/>
          </a:p>
        </p:txBody>
      </p:sp>
      <p:sp>
        <p:nvSpPr>
          <p:cNvPr id="490" name="Google Shape;490;p31"/>
          <p:cNvSpPr/>
          <p:nvPr/>
        </p:nvSpPr>
        <p:spPr>
          <a:xfrm>
            <a:off x="381000" y="2133600"/>
            <a:ext cx="15240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DFT, </a:t>
            </a:r>
            <a:r>
              <a:rPr b="1" lang="en-US" sz="28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endParaRPr/>
          </a:p>
        </p:txBody>
      </p:sp>
      <p:pic>
        <p:nvPicPr>
          <p:cNvPr id="491" name="Google Shape;49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2819400"/>
            <a:ext cx="39624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33600" y="4495800"/>
            <a:ext cx="5181600" cy="10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2"/>
          <p:cNvSpPr txBox="1"/>
          <p:nvPr/>
        </p:nvSpPr>
        <p:spPr>
          <a:xfrm>
            <a:off x="8382000" y="6213475"/>
            <a:ext cx="619125" cy="64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8" name="Google Shape;498;p32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499" name="Google Shape;499;p32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500" name="Google Shape;500;p32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32"/>
          <p:cNvSpPr/>
          <p:nvPr/>
        </p:nvSpPr>
        <p:spPr>
          <a:xfrm>
            <a:off x="152400" y="304800"/>
            <a:ext cx="40386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In Matrix Form :</a:t>
            </a:r>
            <a:endParaRPr/>
          </a:p>
        </p:txBody>
      </p:sp>
      <p:sp>
        <p:nvSpPr>
          <p:cNvPr id="502" name="Google Shape;502;p32"/>
          <p:cNvSpPr/>
          <p:nvPr/>
        </p:nvSpPr>
        <p:spPr>
          <a:xfrm>
            <a:off x="0" y="2895600"/>
            <a:ext cx="6019800" cy="492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By Substituting :</a:t>
            </a:r>
            <a:endParaRPr/>
          </a:p>
        </p:txBody>
      </p:sp>
      <p:cxnSp>
        <p:nvCxnSpPr>
          <p:cNvPr id="503" name="Google Shape;503;p32"/>
          <p:cNvCxnSpPr/>
          <p:nvPr/>
        </p:nvCxnSpPr>
        <p:spPr>
          <a:xfrm rot="-5400000">
            <a:off x="2838450" y="3067050"/>
            <a:ext cx="3657600" cy="1485900"/>
          </a:xfrm>
          <a:prstGeom prst="bentConnector3">
            <a:avLst>
              <a:gd fmla="val 50000" name="adj1"/>
            </a:avLst>
          </a:prstGeom>
          <a:noFill/>
          <a:ln cap="flat" cmpd="sng" w="76200">
            <a:solidFill>
              <a:srgbClr val="800000">
                <a:alpha val="60000"/>
              </a:srgbClr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504" name="Google Shape;504;p32"/>
          <p:cNvSpPr/>
          <p:nvPr/>
        </p:nvSpPr>
        <p:spPr>
          <a:xfrm>
            <a:off x="4953000" y="3124200"/>
            <a:ext cx="1082675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Ans </a:t>
            </a:r>
            <a:r>
              <a:rPr b="1" lang="en-US" sz="28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2800">
              <a:solidFill>
                <a:srgbClr val="800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5" name="Google Shape;505;p32"/>
          <p:cNvGrpSpPr/>
          <p:nvPr/>
        </p:nvGrpSpPr>
        <p:grpSpPr>
          <a:xfrm>
            <a:off x="-33338" y="1143000"/>
            <a:ext cx="4452938" cy="1676400"/>
            <a:chOff x="-33867" y="1143000"/>
            <a:chExt cx="4453467" cy="1676400"/>
          </a:xfrm>
        </p:grpSpPr>
        <p:pic>
          <p:nvPicPr>
            <p:cNvPr id="506" name="Google Shape;506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33867" y="1143000"/>
              <a:ext cx="3546670" cy="1676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" name="Google Shape;507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05200" y="1219200"/>
              <a:ext cx="914400" cy="1600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8" name="Google Shape;508;p32"/>
          <p:cNvGrpSpPr/>
          <p:nvPr/>
        </p:nvGrpSpPr>
        <p:grpSpPr>
          <a:xfrm>
            <a:off x="31044" y="3581400"/>
            <a:ext cx="4114800" cy="1752600"/>
            <a:chOff x="76200" y="1905000"/>
            <a:chExt cx="4267200" cy="1752600"/>
          </a:xfrm>
        </p:grpSpPr>
        <p:sp>
          <p:nvSpPr>
            <p:cNvPr id="509" name="Google Shape;509;p32"/>
            <p:cNvSpPr/>
            <p:nvPr/>
          </p:nvSpPr>
          <p:spPr>
            <a:xfrm>
              <a:off x="76200" y="1905000"/>
              <a:ext cx="1185333" cy="4778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X[k] =  </a:t>
              </a:r>
              <a:r>
                <a:rPr b="1" lang="en-US" sz="2500">
                  <a:solidFill>
                    <a:srgbClr val="800000"/>
                  </a:solidFill>
                  <a:latin typeface="Arial"/>
                  <a:ea typeface="Arial"/>
                  <a:cs typeface="Arial"/>
                  <a:sym typeface="Arial"/>
                </a:rPr>
                <a:t>     </a:t>
              </a: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1295400" y="1961346"/>
              <a:ext cx="2057400" cy="477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1    1   1    1  </a:t>
              </a:r>
              <a:endParaRPr b="1" sz="25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1295400" y="2314222"/>
              <a:ext cx="1905000" cy="477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   -j   -1    j  </a:t>
              </a:r>
              <a:endParaRPr b="1" sz="25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1219200" y="2743200"/>
              <a:ext cx="2209800" cy="477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1  -1    1  -1</a:t>
              </a:r>
              <a:endParaRPr b="1" sz="25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1295400" y="3124200"/>
              <a:ext cx="2057400" cy="477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    j   -1   -j  </a:t>
              </a:r>
              <a:endParaRPr b="1" sz="25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1143000" y="1995311"/>
              <a:ext cx="152400" cy="1662289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32"/>
            <p:cNvSpPr/>
            <p:nvPr/>
          </p:nvSpPr>
          <p:spPr>
            <a:xfrm flipH="1">
              <a:off x="3124200" y="1995311"/>
              <a:ext cx="152400" cy="1662289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3429000" y="2023533"/>
              <a:ext cx="228600" cy="16002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32"/>
            <p:cNvSpPr/>
            <p:nvPr/>
          </p:nvSpPr>
          <p:spPr>
            <a:xfrm flipH="1">
              <a:off x="4038600" y="2023533"/>
              <a:ext cx="228600" cy="16002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3657600" y="1981200"/>
              <a:ext cx="685800" cy="16312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   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  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3   2  </a:t>
              </a:r>
              <a:endParaRPr b="1" sz="25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9" name="Google Shape;519;p32"/>
          <p:cNvGrpSpPr/>
          <p:nvPr/>
        </p:nvGrpSpPr>
        <p:grpSpPr>
          <a:xfrm>
            <a:off x="5105399" y="3705928"/>
            <a:ext cx="3124201" cy="1780472"/>
            <a:chOff x="5163015" y="3684245"/>
            <a:chExt cx="3429002" cy="2039132"/>
          </a:xfrm>
        </p:grpSpPr>
        <p:grpSp>
          <p:nvGrpSpPr>
            <p:cNvPr id="520" name="Google Shape;520;p32"/>
            <p:cNvGrpSpPr/>
            <p:nvPr/>
          </p:nvGrpSpPr>
          <p:grpSpPr>
            <a:xfrm>
              <a:off x="6374780" y="3855184"/>
              <a:ext cx="2217237" cy="1868193"/>
              <a:chOff x="4622180" y="2178784"/>
              <a:chExt cx="2217237" cy="1868193"/>
            </a:xfrm>
          </p:grpSpPr>
          <p:sp>
            <p:nvSpPr>
              <p:cNvPr id="521" name="Google Shape;521;p32"/>
              <p:cNvSpPr/>
              <p:nvPr/>
            </p:nvSpPr>
            <p:spPr>
              <a:xfrm>
                <a:off x="4622180" y="2247900"/>
                <a:ext cx="76203" cy="1711807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6600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32"/>
              <p:cNvSpPr/>
              <p:nvPr/>
            </p:nvSpPr>
            <p:spPr>
              <a:xfrm flipH="1">
                <a:off x="6400799" y="2286000"/>
                <a:ext cx="137534" cy="1673707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6600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32"/>
              <p:cNvSpPr/>
              <p:nvPr/>
            </p:nvSpPr>
            <p:spPr>
              <a:xfrm>
                <a:off x="4858217" y="2178784"/>
                <a:ext cx="1981200" cy="18681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8    k=0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-2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0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-2</a:t>
                </a:r>
                <a:endParaRPr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4" name="Google Shape;524;p32"/>
            <p:cNvSpPr/>
            <p:nvPr/>
          </p:nvSpPr>
          <p:spPr>
            <a:xfrm>
              <a:off x="5163015" y="3684245"/>
              <a:ext cx="1371600" cy="659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660400" lvl="0" marL="660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X[k] =</a:t>
              </a:r>
              <a:endParaRPr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5" name="Google Shape;525;p32"/>
          <p:cNvGrpSpPr/>
          <p:nvPr/>
        </p:nvGrpSpPr>
        <p:grpSpPr>
          <a:xfrm>
            <a:off x="5029200" y="1066800"/>
            <a:ext cx="3993774" cy="1938867"/>
            <a:chOff x="76200" y="1905000"/>
            <a:chExt cx="4141693" cy="1938867"/>
          </a:xfrm>
        </p:grpSpPr>
        <p:sp>
          <p:nvSpPr>
            <p:cNvPr id="526" name="Google Shape;526;p32"/>
            <p:cNvSpPr/>
            <p:nvPr/>
          </p:nvSpPr>
          <p:spPr>
            <a:xfrm>
              <a:off x="76200" y="1905000"/>
              <a:ext cx="1185333" cy="4778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X[k] =  </a:t>
              </a:r>
              <a:r>
                <a:rPr b="1" lang="en-US" sz="2500">
                  <a:solidFill>
                    <a:srgbClr val="800000"/>
                  </a:solidFill>
                  <a:latin typeface="Arial"/>
                  <a:ea typeface="Arial"/>
                  <a:cs typeface="Arial"/>
                  <a:sym typeface="Arial"/>
                </a:rPr>
                <a:t>     </a:t>
              </a:r>
              <a:endParaRPr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1216377" y="1961346"/>
              <a:ext cx="2968979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(1) +  (2)  +  (3) +  (2)</a:t>
              </a:r>
              <a:endParaRPr b="1" sz="2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1182511" y="1905000"/>
              <a:ext cx="118533" cy="1890889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32"/>
            <p:cNvSpPr/>
            <p:nvPr/>
          </p:nvSpPr>
          <p:spPr>
            <a:xfrm flipH="1">
              <a:off x="3989293" y="1981200"/>
              <a:ext cx="228600" cy="1862667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0" name="Google Shape;530;p32"/>
          <p:cNvSpPr/>
          <p:nvPr/>
        </p:nvSpPr>
        <p:spPr>
          <a:xfrm>
            <a:off x="6128656" y="1550313"/>
            <a:ext cx="2862944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(1) + (-2j) + (-3) + (2j)</a:t>
            </a:r>
            <a:endParaRPr b="1" sz="220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32"/>
          <p:cNvSpPr/>
          <p:nvPr/>
        </p:nvSpPr>
        <p:spPr>
          <a:xfrm>
            <a:off x="6157259" y="2007513"/>
            <a:ext cx="2862944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(1) + (-2) +  (3)  + (-2)</a:t>
            </a:r>
            <a:endParaRPr b="1" sz="220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32"/>
          <p:cNvSpPr/>
          <p:nvPr/>
        </p:nvSpPr>
        <p:spPr>
          <a:xfrm>
            <a:off x="6172200" y="2464713"/>
            <a:ext cx="2862944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(1) + (2j) + (-3) + (-2j)</a:t>
            </a:r>
            <a:endParaRPr b="1" sz="220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3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8" name="Google Shape;538;p33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539" name="Google Shape;539;p33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540" name="Google Shape;540;p33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1" name="Google Shape;541;p33"/>
          <p:cNvSpPr txBox="1"/>
          <p:nvPr/>
        </p:nvSpPr>
        <p:spPr>
          <a:xfrm>
            <a:off x="304800" y="304800"/>
            <a:ext cx="853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Ex-2. 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Given                                     </a:t>
            </a:r>
            <a:r>
              <a:rPr b="1" lang="en-US" sz="2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Find x[n].</a:t>
            </a:r>
            <a:endParaRPr/>
          </a:p>
          <a:p>
            <a:pPr indent="-660400" lvl="0" marL="660400" marR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33"/>
          <p:cNvSpPr/>
          <p:nvPr/>
        </p:nvSpPr>
        <p:spPr>
          <a:xfrm>
            <a:off x="228600" y="2159000"/>
            <a:ext cx="48768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Solution :</a:t>
            </a:r>
            <a:r>
              <a:rPr b="1" lang="en-US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To Find x[n]     </a:t>
            </a:r>
            <a:endParaRPr/>
          </a:p>
        </p:txBody>
      </p:sp>
      <p:sp>
        <p:nvSpPr>
          <p:cNvPr id="543" name="Google Shape;543;p33"/>
          <p:cNvSpPr/>
          <p:nvPr/>
        </p:nvSpPr>
        <p:spPr>
          <a:xfrm>
            <a:off x="304800" y="2828925"/>
            <a:ext cx="16002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IDFT, </a:t>
            </a:r>
            <a:r>
              <a:rPr b="1" lang="en-US" sz="28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endParaRPr/>
          </a:p>
        </p:txBody>
      </p:sp>
      <p:pic>
        <p:nvPicPr>
          <p:cNvPr id="544" name="Google Shape;54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3600" y="4749800"/>
            <a:ext cx="5181600" cy="10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70100" y="3429000"/>
            <a:ext cx="4940300" cy="132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6" name="Google Shape;546;p33"/>
          <p:cNvGrpSpPr/>
          <p:nvPr/>
        </p:nvGrpSpPr>
        <p:grpSpPr>
          <a:xfrm>
            <a:off x="2667000" y="152400"/>
            <a:ext cx="3002279" cy="1780472"/>
            <a:chOff x="5163015" y="3684245"/>
            <a:chExt cx="3295185" cy="2039132"/>
          </a:xfrm>
        </p:grpSpPr>
        <p:grpSp>
          <p:nvGrpSpPr>
            <p:cNvPr id="547" name="Google Shape;547;p33"/>
            <p:cNvGrpSpPr/>
            <p:nvPr/>
          </p:nvGrpSpPr>
          <p:grpSpPr>
            <a:xfrm>
              <a:off x="6374780" y="3855184"/>
              <a:ext cx="2083420" cy="1868193"/>
              <a:chOff x="4622180" y="2178784"/>
              <a:chExt cx="2083420" cy="1868193"/>
            </a:xfrm>
          </p:grpSpPr>
          <p:sp>
            <p:nvSpPr>
              <p:cNvPr id="548" name="Google Shape;548;p33"/>
              <p:cNvSpPr/>
              <p:nvPr/>
            </p:nvSpPr>
            <p:spPr>
              <a:xfrm>
                <a:off x="4622180" y="2247900"/>
                <a:ext cx="76203" cy="1711807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6600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33"/>
              <p:cNvSpPr/>
              <p:nvPr/>
            </p:nvSpPr>
            <p:spPr>
              <a:xfrm flipH="1">
                <a:off x="6400799" y="2286000"/>
                <a:ext cx="137534" cy="1673707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6600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33"/>
              <p:cNvSpPr/>
              <p:nvPr/>
            </p:nvSpPr>
            <p:spPr>
              <a:xfrm>
                <a:off x="4724400" y="2178784"/>
                <a:ext cx="1981200" cy="18681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10      k=0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-2+2j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-2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-2-2j</a:t>
                </a:r>
                <a:endParaRPr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51" name="Google Shape;551;p33"/>
            <p:cNvSpPr/>
            <p:nvPr/>
          </p:nvSpPr>
          <p:spPr>
            <a:xfrm>
              <a:off x="5163015" y="3684245"/>
              <a:ext cx="1371600" cy="659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660400" lvl="0" marL="660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X[k] =</a:t>
              </a:r>
              <a:endParaRPr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/>
          <p:nvPr/>
        </p:nvSpPr>
        <p:spPr>
          <a:xfrm>
            <a:off x="361950" y="685800"/>
            <a:ext cx="893445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C0C0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C0C0C"/>
                </a:solidFill>
                <a:latin typeface="Verdana"/>
                <a:ea typeface="Verdana"/>
                <a:cs typeface="Verdana"/>
                <a:sym typeface="Verdana"/>
              </a:rPr>
              <a:t>@ Bharatiya Vidya Bhavans’ Sardar Patel Institute of Technology Andheri(w) Mumbai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C0C0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61913" lvl="0" marL="347663" marR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0C0C0C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b="1" lang="en-US" sz="1800">
                <a:solidFill>
                  <a:srgbClr val="0C0C0C"/>
                </a:solidFill>
                <a:latin typeface="Verdana"/>
                <a:ea typeface="Verdana"/>
                <a:cs typeface="Verdana"/>
                <a:sym typeface="Verdana"/>
              </a:rPr>
              <a:t>Associate Professor,</a:t>
            </a:r>
            <a:r>
              <a:rPr lang="en-US" sz="1800">
                <a:solidFill>
                  <a:srgbClr val="0C0C0C"/>
                </a:solidFill>
                <a:latin typeface="Verdana"/>
                <a:ea typeface="Verdana"/>
                <a:cs typeface="Verdana"/>
                <a:sym typeface="Verdana"/>
              </a:rPr>
              <a:t> Electronics Engineering Department (1997)</a:t>
            </a:r>
            <a:endParaRPr/>
          </a:p>
          <a:p>
            <a:pPr indent="-4763" lvl="0" marL="290513" marR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0C0C0C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b="1" lang="en-US" sz="2000">
                <a:solidFill>
                  <a:srgbClr val="0C0C0C"/>
                </a:solidFill>
                <a:latin typeface="Verdana"/>
                <a:ea typeface="Verdana"/>
                <a:cs typeface="Verdana"/>
                <a:sym typeface="Verdana"/>
              </a:rPr>
              <a:t>Dean, </a:t>
            </a:r>
            <a:r>
              <a:rPr lang="en-US" sz="2000">
                <a:solidFill>
                  <a:srgbClr val="0C0C0C"/>
                </a:solidFill>
                <a:latin typeface="Verdana"/>
                <a:ea typeface="Verdana"/>
                <a:cs typeface="Verdana"/>
                <a:sym typeface="Verdana"/>
              </a:rPr>
              <a:t>Students, Alumni &amp; External Relations (2022)</a:t>
            </a:r>
            <a:endParaRPr/>
          </a:p>
          <a:p>
            <a:pPr indent="0" lvl="0" marL="2857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C0C0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C0C0C"/>
                </a:solidFill>
                <a:latin typeface="Verdana"/>
                <a:ea typeface="Verdana"/>
                <a:cs typeface="Verdana"/>
                <a:sym typeface="Verdana"/>
              </a:rPr>
              <a:t>@ Sardar Patel Technology Business Incubator(SP-TBI),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C0C0C"/>
                </a:solidFill>
                <a:latin typeface="Verdana"/>
                <a:ea typeface="Verdana"/>
                <a:cs typeface="Verdana"/>
                <a:sym typeface="Verdana"/>
              </a:rPr>
              <a:t>    Funded by Department of Science &amp; Technology(DST),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C0C0C"/>
                </a:solidFill>
                <a:latin typeface="Verdana"/>
                <a:ea typeface="Verdana"/>
                <a:cs typeface="Verdana"/>
                <a:sym typeface="Verdana"/>
              </a:rPr>
              <a:t>    Govt. of India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C0C0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763" lvl="0" marL="290513" marR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0C0C0C"/>
                </a:solidFill>
                <a:latin typeface="Verdana"/>
                <a:ea typeface="Verdana"/>
                <a:cs typeface="Verdana"/>
                <a:sym typeface="Verdana"/>
              </a:rPr>
              <a:t>  Coordinator </a:t>
            </a:r>
            <a:r>
              <a:rPr lang="en-US" sz="2000">
                <a:solidFill>
                  <a:srgbClr val="0C0C0C"/>
                </a:solidFill>
                <a:latin typeface="Verdana"/>
                <a:ea typeface="Verdana"/>
                <a:cs typeface="Verdana"/>
                <a:sym typeface="Verdana"/>
              </a:rPr>
              <a:t>(2015)</a:t>
            </a:r>
            <a:endParaRPr/>
          </a:p>
          <a:p>
            <a:pPr indent="122236" lvl="0" marL="2905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0C0C0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C0C0C"/>
                </a:solidFill>
                <a:latin typeface="Verdana"/>
                <a:ea typeface="Verdana"/>
                <a:cs typeface="Verdana"/>
                <a:sym typeface="Verdana"/>
              </a:rPr>
              <a:t>@ IEEE Bombay Section</a:t>
            </a:r>
            <a:endParaRPr/>
          </a:p>
          <a:p>
            <a:pPr indent="-15875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0C0C0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85750" lvl="0" marL="571500" marR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0C0C0C"/>
                </a:solidFill>
                <a:latin typeface="Verdana"/>
                <a:ea typeface="Verdana"/>
                <a:cs typeface="Verdana"/>
                <a:sym typeface="Verdana"/>
              </a:rPr>
              <a:t>Treasurer</a:t>
            </a:r>
            <a:r>
              <a:rPr lang="en-US" sz="2000">
                <a:solidFill>
                  <a:srgbClr val="0C0C0C"/>
                </a:solidFill>
                <a:latin typeface="Verdana"/>
                <a:ea typeface="Verdana"/>
                <a:cs typeface="Verdana"/>
                <a:sym typeface="Verdana"/>
              </a:rPr>
              <a:t> (2020)</a:t>
            </a:r>
            <a:endParaRPr/>
          </a:p>
          <a:p>
            <a:pPr indent="-285750" lvl="0" marL="571500" marR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0C0C0C"/>
                </a:solidFill>
                <a:latin typeface="Verdana"/>
                <a:ea typeface="Verdana"/>
                <a:cs typeface="Verdana"/>
                <a:sym typeface="Verdana"/>
              </a:rPr>
              <a:t>Executive Committee Member  (2015)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C0C0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C0C0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C0C0C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endParaRPr/>
          </a:p>
        </p:txBody>
      </p:sp>
      <p:sp>
        <p:nvSpPr>
          <p:cNvPr id="118" name="Google Shape;118;p16"/>
          <p:cNvSpPr txBox="1"/>
          <p:nvPr/>
        </p:nvSpPr>
        <p:spPr>
          <a:xfrm>
            <a:off x="381000" y="220663"/>
            <a:ext cx="6629400" cy="769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3923D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Kiran  TALELE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19" name="Google Shape;119;p16"/>
          <p:cNvGrpSpPr/>
          <p:nvPr/>
        </p:nvGrpSpPr>
        <p:grpSpPr>
          <a:xfrm>
            <a:off x="0" y="6376988"/>
            <a:ext cx="9144000" cy="557212"/>
            <a:chOff x="0" y="6376988"/>
            <a:chExt cx="9144000" cy="557212"/>
          </a:xfrm>
        </p:grpSpPr>
        <p:grpSp>
          <p:nvGrpSpPr>
            <p:cNvPr id="120" name="Google Shape;120;p16"/>
            <p:cNvGrpSpPr/>
            <p:nvPr/>
          </p:nvGrpSpPr>
          <p:grpSpPr>
            <a:xfrm>
              <a:off x="0" y="6376988"/>
              <a:ext cx="9144000" cy="481012"/>
              <a:chOff x="0" y="6376988"/>
              <a:chExt cx="9144000" cy="481012"/>
            </a:xfrm>
          </p:grpSpPr>
          <p:sp>
            <p:nvSpPr>
              <p:cNvPr id="121" name="Google Shape;121;p16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280C8E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22" name="Google Shape;122;p16"/>
              <p:cNvSpPr/>
              <p:nvPr/>
            </p:nvSpPr>
            <p:spPr>
              <a:xfrm>
                <a:off x="228600" y="6376988"/>
                <a:ext cx="2314575" cy="4619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Kiran TALELE </a:t>
                </a:r>
                <a:endParaRPr/>
              </a:p>
            </p:txBody>
          </p:sp>
        </p:grpSp>
        <p:sp>
          <p:nvSpPr>
            <p:cNvPr id="123" name="Google Shape;123;p16"/>
            <p:cNvSpPr txBox="1"/>
            <p:nvPr/>
          </p:nvSpPr>
          <p:spPr>
            <a:xfrm>
              <a:off x="8458200" y="6376988"/>
              <a:ext cx="6096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4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fld>
              <a:r>
                <a:rPr b="1" lang="en-US" sz="24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1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4"/>
          <p:cNvSpPr txBox="1"/>
          <p:nvPr/>
        </p:nvSpPr>
        <p:spPr>
          <a:xfrm>
            <a:off x="8382000" y="6213475"/>
            <a:ext cx="619125" cy="64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7" name="Google Shape;557;p34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558" name="Google Shape;558;p34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559" name="Google Shape;559;p34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0" name="Google Shape;560;p34"/>
          <p:cNvSpPr/>
          <p:nvPr/>
        </p:nvSpPr>
        <p:spPr>
          <a:xfrm>
            <a:off x="152400" y="304800"/>
            <a:ext cx="40386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In Matrix Form :</a:t>
            </a:r>
            <a:endParaRPr/>
          </a:p>
        </p:txBody>
      </p:sp>
      <p:sp>
        <p:nvSpPr>
          <p:cNvPr id="561" name="Google Shape;561;p34"/>
          <p:cNvSpPr/>
          <p:nvPr/>
        </p:nvSpPr>
        <p:spPr>
          <a:xfrm>
            <a:off x="228600" y="2708275"/>
            <a:ext cx="6019800" cy="492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By Substituting :</a:t>
            </a:r>
            <a:endParaRPr/>
          </a:p>
        </p:txBody>
      </p:sp>
      <p:pic>
        <p:nvPicPr>
          <p:cNvPr id="562" name="Google Shape;56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914400"/>
            <a:ext cx="5600700" cy="173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34"/>
          <p:cNvSpPr/>
          <p:nvPr/>
        </p:nvSpPr>
        <p:spPr>
          <a:xfrm>
            <a:off x="381000" y="5511800"/>
            <a:ext cx="354965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x[n] = { 1, 2, 3, 4 }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34"/>
          <p:cNvSpPr/>
          <p:nvPr/>
        </p:nvSpPr>
        <p:spPr>
          <a:xfrm>
            <a:off x="304800" y="3581400"/>
            <a:ext cx="16002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x[n] =  </a:t>
            </a:r>
            <a:r>
              <a:rPr b="1" lang="en-US" sz="3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endParaRPr/>
          </a:p>
        </p:txBody>
      </p:sp>
      <p:sp>
        <p:nvSpPr>
          <p:cNvPr id="565" name="Google Shape;565;p34"/>
          <p:cNvSpPr/>
          <p:nvPr/>
        </p:nvSpPr>
        <p:spPr>
          <a:xfrm>
            <a:off x="2285999" y="3485346"/>
            <a:ext cx="1983921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1    1   1    1  </a:t>
            </a:r>
            <a:endParaRPr b="1" sz="250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34"/>
          <p:cNvSpPr/>
          <p:nvPr/>
        </p:nvSpPr>
        <p:spPr>
          <a:xfrm>
            <a:off x="2285999" y="3838222"/>
            <a:ext cx="1836964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   j   -1   -j  </a:t>
            </a:r>
            <a:endParaRPr b="1" sz="250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34"/>
          <p:cNvSpPr/>
          <p:nvPr/>
        </p:nvSpPr>
        <p:spPr>
          <a:xfrm>
            <a:off x="2212521" y="4267200"/>
            <a:ext cx="2130879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  -1    1  -1</a:t>
            </a:r>
            <a:endParaRPr b="1" sz="250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34"/>
          <p:cNvSpPr/>
          <p:nvPr/>
        </p:nvSpPr>
        <p:spPr>
          <a:xfrm>
            <a:off x="2285999" y="4648200"/>
            <a:ext cx="1983921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   j   -1    j  </a:t>
            </a:r>
            <a:endParaRPr b="1" sz="250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34"/>
          <p:cNvSpPr/>
          <p:nvPr/>
        </p:nvSpPr>
        <p:spPr>
          <a:xfrm>
            <a:off x="2139042" y="3519311"/>
            <a:ext cx="146957" cy="1662289"/>
          </a:xfrm>
          <a:prstGeom prst="leftBracket">
            <a:avLst>
              <a:gd fmla="val 8333" name="adj"/>
            </a:avLst>
          </a:prstGeom>
          <a:noFill/>
          <a:ln cap="flat" cmpd="sng" w="381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34"/>
          <p:cNvSpPr/>
          <p:nvPr/>
        </p:nvSpPr>
        <p:spPr>
          <a:xfrm flipH="1">
            <a:off x="4049485" y="3519311"/>
            <a:ext cx="146957" cy="1662289"/>
          </a:xfrm>
          <a:prstGeom prst="leftBracket">
            <a:avLst>
              <a:gd fmla="val 8333" name="adj"/>
            </a:avLst>
          </a:prstGeom>
          <a:noFill/>
          <a:ln cap="flat" cmpd="sng" w="381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34"/>
          <p:cNvSpPr/>
          <p:nvPr/>
        </p:nvSpPr>
        <p:spPr>
          <a:xfrm>
            <a:off x="4419600" y="3581400"/>
            <a:ext cx="220436" cy="1600200"/>
          </a:xfrm>
          <a:prstGeom prst="leftBracket">
            <a:avLst>
              <a:gd fmla="val 8333" name="adj"/>
            </a:avLst>
          </a:prstGeom>
          <a:noFill/>
          <a:ln cap="flat" cmpd="sng" w="381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34"/>
          <p:cNvSpPr/>
          <p:nvPr/>
        </p:nvSpPr>
        <p:spPr>
          <a:xfrm flipH="1">
            <a:off x="5418364" y="3581400"/>
            <a:ext cx="220436" cy="1600200"/>
          </a:xfrm>
          <a:prstGeom prst="leftBracket">
            <a:avLst>
              <a:gd fmla="val 8333" name="adj"/>
            </a:avLst>
          </a:prstGeom>
          <a:noFill/>
          <a:ln cap="flat" cmpd="sng" w="381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34"/>
          <p:cNvSpPr/>
          <p:nvPr/>
        </p:nvSpPr>
        <p:spPr>
          <a:xfrm>
            <a:off x="4572000" y="3505200"/>
            <a:ext cx="1805093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60400" lvl="0" marL="660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     </a:t>
            </a:r>
            <a:endParaRPr/>
          </a:p>
          <a:p>
            <a:pPr indent="-660400" lvl="0" marL="660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-2+2j</a:t>
            </a:r>
            <a:endParaRPr/>
          </a:p>
          <a:p>
            <a:pPr indent="-660400" lvl="0" marL="660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-2</a:t>
            </a:r>
            <a:endParaRPr/>
          </a:p>
          <a:p>
            <a:pPr indent="-660400" lvl="0" marL="660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-2-2j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4" name="Google Shape;57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0200" y="3505200"/>
            <a:ext cx="317500" cy="7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34"/>
          <p:cNvSpPr/>
          <p:nvPr/>
        </p:nvSpPr>
        <p:spPr>
          <a:xfrm rot="10800000">
            <a:off x="3733800" y="5603130"/>
            <a:ext cx="609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🡺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34"/>
          <p:cNvSpPr/>
          <p:nvPr/>
        </p:nvSpPr>
        <p:spPr>
          <a:xfrm>
            <a:off x="4316375" y="5562600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ANS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5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2" name="Google Shape;582;p35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583" name="Google Shape;583;p35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584" name="Google Shape;584;p35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5" name="Google Shape;585;p35"/>
          <p:cNvSpPr txBox="1"/>
          <p:nvPr/>
        </p:nvSpPr>
        <p:spPr>
          <a:xfrm>
            <a:off x="304800" y="228600"/>
            <a:ext cx="853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Ex-2. 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  </a:t>
            </a:r>
            <a:r>
              <a:rPr b="1" lang="en-US" sz="28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x[n] = { 1, 0, 2, 0, 3, 0, 4, 0 }   Find X[k]</a:t>
            </a:r>
            <a:endParaRPr/>
          </a:p>
          <a:p>
            <a:pPr indent="-660400" lvl="0" marL="660400" marR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35"/>
          <p:cNvSpPr/>
          <p:nvPr/>
        </p:nvSpPr>
        <p:spPr>
          <a:xfrm>
            <a:off x="304800" y="1143000"/>
            <a:ext cx="28194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Solution :</a:t>
            </a:r>
            <a:r>
              <a:rPr b="1" lang="en-US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endParaRPr/>
          </a:p>
        </p:txBody>
      </p:sp>
      <p:sp>
        <p:nvSpPr>
          <p:cNvPr id="587" name="Google Shape;587;p35"/>
          <p:cNvSpPr/>
          <p:nvPr/>
        </p:nvSpPr>
        <p:spPr>
          <a:xfrm>
            <a:off x="2286000" y="1219200"/>
            <a:ext cx="28194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 To Find X[k]     </a:t>
            </a:r>
            <a:endParaRPr/>
          </a:p>
        </p:txBody>
      </p:sp>
      <p:sp>
        <p:nvSpPr>
          <p:cNvPr id="588" name="Google Shape;588;p35"/>
          <p:cNvSpPr/>
          <p:nvPr/>
        </p:nvSpPr>
        <p:spPr>
          <a:xfrm>
            <a:off x="381000" y="2133600"/>
            <a:ext cx="15240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DFT, </a:t>
            </a:r>
            <a:r>
              <a:rPr b="1" lang="en-US" sz="28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endParaRPr/>
          </a:p>
        </p:txBody>
      </p:sp>
      <p:pic>
        <p:nvPicPr>
          <p:cNvPr id="589" name="Google Shape;58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2286000"/>
            <a:ext cx="3522663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20900" y="3657600"/>
            <a:ext cx="42037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09800" y="4838700"/>
            <a:ext cx="3898900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36"/>
          <p:cNvSpPr txBox="1"/>
          <p:nvPr/>
        </p:nvSpPr>
        <p:spPr>
          <a:xfrm>
            <a:off x="8382000" y="6213475"/>
            <a:ext cx="619125" cy="64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7" name="Google Shape;597;p36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598" name="Google Shape;598;p36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599" name="Google Shape;599;p36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0" name="Google Shape;600;p36"/>
          <p:cNvSpPr/>
          <p:nvPr/>
        </p:nvSpPr>
        <p:spPr>
          <a:xfrm>
            <a:off x="304800" y="228600"/>
            <a:ext cx="8610600" cy="76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X[k] =  </a:t>
            </a:r>
            <a:r>
              <a:rPr b="1" lang="en-US" sz="2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x[0]            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  </a:t>
            </a:r>
            <a:r>
              <a:rPr b="1" lang="en-US" sz="2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x[1]  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1" baseline="-25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+   </a:t>
            </a:r>
            <a:r>
              <a:rPr b="1" lang="en-US" sz="2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x[2]  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1" baseline="-25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2k     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 </a:t>
            </a:r>
            <a:r>
              <a:rPr b="1" lang="en-US" sz="2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x[3]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W</a:t>
            </a:r>
            <a:r>
              <a:rPr b="1" baseline="-25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3k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+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r>
              <a:rPr b="1" lang="en-US" sz="2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x[4]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</a:t>
            </a:r>
            <a:r>
              <a:rPr b="1" baseline="-25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4k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+   </a:t>
            </a:r>
            <a:r>
              <a:rPr b="1" lang="en-US" sz="2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x[5]  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1" baseline="-25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5k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+   </a:t>
            </a:r>
            <a:r>
              <a:rPr b="1" lang="en-US" sz="2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x[6]  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1" baseline="-25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6k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+  </a:t>
            </a:r>
            <a:r>
              <a:rPr b="1" lang="en-US" sz="2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x[7]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W</a:t>
            </a:r>
            <a:r>
              <a:rPr b="1" baseline="-25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7k</a:t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36"/>
          <p:cNvSpPr/>
          <p:nvPr/>
        </p:nvSpPr>
        <p:spPr>
          <a:xfrm>
            <a:off x="304800" y="1295400"/>
            <a:ext cx="6553200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X[k] =  1+ 2 W</a:t>
            </a:r>
            <a:r>
              <a:rPr b="1" baseline="-25000" lang="en-US" sz="2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2k </a:t>
            </a:r>
            <a:r>
              <a:rPr b="1" lang="en-US" sz="2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+ 3 W</a:t>
            </a:r>
            <a:r>
              <a:rPr b="1" baseline="-25000" lang="en-US" sz="2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4k</a:t>
            </a:r>
            <a:r>
              <a:rPr b="1" lang="en-US" sz="2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 + 4 W</a:t>
            </a:r>
            <a:r>
              <a:rPr b="1" baseline="-25000" lang="en-US" sz="2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6k</a:t>
            </a:r>
            <a:r>
              <a:rPr b="1" lang="en-US" sz="2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cxnSp>
        <p:nvCxnSpPr>
          <p:cNvPr id="602" name="Google Shape;602;p36"/>
          <p:cNvCxnSpPr/>
          <p:nvPr/>
        </p:nvCxnSpPr>
        <p:spPr>
          <a:xfrm rot="10800000">
            <a:off x="304800" y="1905000"/>
            <a:ext cx="5486400" cy="0"/>
          </a:xfrm>
          <a:prstGeom prst="straightConnector1">
            <a:avLst/>
          </a:prstGeom>
          <a:noFill/>
          <a:ln cap="flat" cmpd="sng" w="254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603" name="Google Shape;603;p36"/>
          <p:cNvSpPr/>
          <p:nvPr/>
        </p:nvSpPr>
        <p:spPr>
          <a:xfrm>
            <a:off x="381000" y="2133600"/>
            <a:ext cx="8305800" cy="76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(i)     X[0]  =   1 +  2 +  3 +  4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b="1"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X[0]  =   10</a:t>
            </a:r>
            <a:endParaRPr/>
          </a:p>
        </p:txBody>
      </p:sp>
      <p:sp>
        <p:nvSpPr>
          <p:cNvPr id="604" name="Google Shape;604;p36"/>
          <p:cNvSpPr/>
          <p:nvPr/>
        </p:nvSpPr>
        <p:spPr>
          <a:xfrm>
            <a:off x="228600" y="3159125"/>
            <a:ext cx="5943600" cy="1108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(ii)     X[1]  =   1 + 2 W</a:t>
            </a:r>
            <a:r>
              <a:rPr b="1" baseline="-25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+ 3 W</a:t>
            </a:r>
            <a:r>
              <a:rPr b="1" baseline="-25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+  4 W</a:t>
            </a:r>
            <a:r>
              <a:rPr b="1" baseline="-25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=  1 + 2(–j) + 3(–1) + 4(j)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</a:t>
            </a:r>
            <a:r>
              <a:rPr b="1"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X[1]  =  –2 + 2j</a:t>
            </a:r>
            <a:endParaRPr/>
          </a:p>
        </p:txBody>
      </p:sp>
      <p:sp>
        <p:nvSpPr>
          <p:cNvPr id="605" name="Google Shape;605;p36"/>
          <p:cNvSpPr/>
          <p:nvPr/>
        </p:nvSpPr>
        <p:spPr>
          <a:xfrm>
            <a:off x="304800" y="4683125"/>
            <a:ext cx="6172200" cy="1108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(iii)     X[2]   =   1 + 2 W</a:t>
            </a:r>
            <a:r>
              <a:rPr b="1" baseline="-25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+ 3 W</a:t>
            </a:r>
            <a:r>
              <a:rPr b="1" baseline="-25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+  4 W</a:t>
            </a:r>
            <a:r>
              <a:rPr b="1" baseline="-25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=   1 + 2(–1) + 3(1) + 4(–1)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</a:t>
            </a:r>
            <a:r>
              <a:rPr b="1"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X[2]   =   –2</a:t>
            </a:r>
            <a:endParaRPr/>
          </a:p>
        </p:txBody>
      </p:sp>
      <p:grpSp>
        <p:nvGrpSpPr>
          <p:cNvPr id="606" name="Google Shape;606;p36"/>
          <p:cNvGrpSpPr/>
          <p:nvPr/>
        </p:nvGrpSpPr>
        <p:grpSpPr>
          <a:xfrm>
            <a:off x="6324600" y="1371600"/>
            <a:ext cx="2514600" cy="4108450"/>
            <a:chOff x="6324600" y="2064127"/>
            <a:chExt cx="2514600" cy="4108073"/>
          </a:xfrm>
        </p:grpSpPr>
        <p:sp>
          <p:nvSpPr>
            <p:cNvPr id="607" name="Google Shape;607;p36"/>
            <p:cNvSpPr/>
            <p:nvPr/>
          </p:nvSpPr>
          <p:spPr>
            <a:xfrm>
              <a:off x="6324600" y="2064127"/>
              <a:ext cx="2286000" cy="40318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800000"/>
                  </a:solidFill>
                  <a:latin typeface="Arial"/>
                  <a:ea typeface="Arial"/>
                  <a:cs typeface="Arial"/>
                  <a:sym typeface="Arial"/>
                </a:rPr>
                <a:t>x[n] =      1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800000"/>
                  </a:solidFill>
                  <a:latin typeface="Arial"/>
                  <a:ea typeface="Arial"/>
                  <a:cs typeface="Arial"/>
                  <a:sym typeface="Arial"/>
                </a:rPr>
                <a:t>                0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800000"/>
                  </a:solidFill>
                  <a:latin typeface="Arial"/>
                  <a:ea typeface="Arial"/>
                  <a:cs typeface="Arial"/>
                  <a:sym typeface="Arial"/>
                </a:rPr>
                <a:t>                2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800000"/>
                  </a:solidFill>
                  <a:latin typeface="Arial"/>
                  <a:ea typeface="Arial"/>
                  <a:cs typeface="Arial"/>
                  <a:sym typeface="Arial"/>
                </a:rPr>
                <a:t>                0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800000"/>
                  </a:solidFill>
                  <a:latin typeface="Arial"/>
                  <a:ea typeface="Arial"/>
                  <a:cs typeface="Arial"/>
                  <a:sym typeface="Arial"/>
                </a:rPr>
                <a:t>                3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800000"/>
                  </a:solidFill>
                  <a:latin typeface="Arial"/>
                  <a:ea typeface="Arial"/>
                  <a:cs typeface="Arial"/>
                  <a:sym typeface="Arial"/>
                </a:rPr>
                <a:t>                0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800000"/>
                  </a:solidFill>
                  <a:latin typeface="Arial"/>
                  <a:ea typeface="Arial"/>
                  <a:cs typeface="Arial"/>
                  <a:sym typeface="Arial"/>
                </a:rPr>
                <a:t>                4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800000"/>
                  </a:solidFill>
                  <a:latin typeface="Arial"/>
                  <a:ea typeface="Arial"/>
                  <a:cs typeface="Arial"/>
                  <a:sym typeface="Arial"/>
                </a:rPr>
                <a:t>                0  </a:t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36"/>
            <p:cNvSpPr/>
            <p:nvPr/>
          </p:nvSpPr>
          <p:spPr>
            <a:xfrm>
              <a:off x="7734300" y="2133971"/>
              <a:ext cx="419100" cy="4038229"/>
            </a:xfrm>
            <a:prstGeom prst="leftBracket">
              <a:avLst>
                <a:gd fmla="val 8333" name="adj"/>
              </a:avLst>
            </a:prstGeom>
            <a:noFill/>
            <a:ln cap="flat" cmpd="sng" w="57150">
              <a:solidFill>
                <a:srgbClr val="8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36"/>
            <p:cNvSpPr/>
            <p:nvPr/>
          </p:nvSpPr>
          <p:spPr>
            <a:xfrm flipH="1">
              <a:off x="8458200" y="2133971"/>
              <a:ext cx="381000" cy="4038229"/>
            </a:xfrm>
            <a:prstGeom prst="leftBracket">
              <a:avLst>
                <a:gd fmla="val 8333" name="adj"/>
              </a:avLst>
            </a:prstGeom>
            <a:noFill/>
            <a:ln cap="flat" cmpd="sng" w="57150">
              <a:solidFill>
                <a:srgbClr val="8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7"/>
          <p:cNvSpPr txBox="1"/>
          <p:nvPr/>
        </p:nvSpPr>
        <p:spPr>
          <a:xfrm>
            <a:off x="8382000" y="6213475"/>
            <a:ext cx="619125" cy="64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5" name="Google Shape;615;p37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616" name="Google Shape;616;p37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617" name="Google Shape;617;p37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8" name="Google Shape;618;p37"/>
          <p:cNvSpPr/>
          <p:nvPr/>
        </p:nvSpPr>
        <p:spPr>
          <a:xfrm>
            <a:off x="1143000" y="228600"/>
            <a:ext cx="6553200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X[k] =  1+ 2 W</a:t>
            </a:r>
            <a:r>
              <a:rPr b="1" baseline="-25000" lang="en-US" sz="2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2k </a:t>
            </a:r>
            <a:r>
              <a:rPr b="1" lang="en-US" sz="2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+ 3 W</a:t>
            </a:r>
            <a:r>
              <a:rPr b="1" baseline="-25000" lang="en-US" sz="2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4k</a:t>
            </a:r>
            <a:r>
              <a:rPr b="1" lang="en-US" sz="2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 + 4 W</a:t>
            </a:r>
            <a:r>
              <a:rPr b="1" baseline="-25000" lang="en-US" sz="2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6k</a:t>
            </a:r>
            <a:r>
              <a:rPr b="1" lang="en-US" sz="2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619" name="Google Shape;619;p37"/>
          <p:cNvSpPr/>
          <p:nvPr/>
        </p:nvSpPr>
        <p:spPr>
          <a:xfrm>
            <a:off x="304800" y="1066800"/>
            <a:ext cx="8001000" cy="3816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(iv)     X[3]   =  1 + 2 W</a:t>
            </a:r>
            <a:r>
              <a:rPr b="1" baseline="-25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+ 3 W</a:t>
            </a:r>
            <a:r>
              <a:rPr b="1" baseline="-25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 4 W</a:t>
            </a:r>
            <a:r>
              <a:rPr b="1" baseline="-25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=   1 + 2(j) + 3(–1) + 4(–j) 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</a:t>
            </a:r>
            <a:r>
              <a:rPr b="1"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X[3]  =   –2–2j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(v)      X[4]   =   1 + 2 W</a:t>
            </a:r>
            <a:r>
              <a:rPr b="1" baseline="-25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+ 3 W</a:t>
            </a:r>
            <a:r>
              <a:rPr b="1" baseline="-25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+  4 W</a:t>
            </a:r>
            <a:r>
              <a:rPr b="1" baseline="-25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=   1 + 2(1) + 3(1) + 4(1)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         </a:t>
            </a:r>
            <a:r>
              <a:rPr b="1"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X[4]   =  10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(vi)      X[5]   =  1 + 2 W</a:t>
            </a:r>
            <a:r>
              <a:rPr b="1" baseline="-25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+ 3 W</a:t>
            </a:r>
            <a:r>
              <a:rPr b="1" baseline="-25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+  4 W</a:t>
            </a:r>
            <a:r>
              <a:rPr b="1" baseline="-25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=   1 + 2(–j) + 3(–1) + 4(j)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</a:t>
            </a:r>
            <a:r>
              <a:rPr b="1"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X[5]   = –2 + 2j</a:t>
            </a:r>
            <a:endParaRPr/>
          </a:p>
        </p:txBody>
      </p:sp>
      <p:sp>
        <p:nvSpPr>
          <p:cNvPr id="620" name="Google Shape;620;p37"/>
          <p:cNvSpPr/>
          <p:nvPr/>
        </p:nvSpPr>
        <p:spPr>
          <a:xfrm>
            <a:off x="304800" y="5029200"/>
            <a:ext cx="8001000" cy="1108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vii)      X[6]  = 1 + 2 W</a:t>
            </a:r>
            <a:r>
              <a:rPr b="1" baseline="-25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+ 3 W</a:t>
            </a:r>
            <a:r>
              <a:rPr b="1" baseline="-25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+  4 W</a:t>
            </a:r>
            <a:r>
              <a:rPr b="1" baseline="-25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=   1 + 2(–1) + 3(1) + 4(–1)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</a:t>
            </a:r>
            <a:r>
              <a:rPr b="1"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X[6]  =  –2</a:t>
            </a:r>
            <a:endParaRPr/>
          </a:p>
        </p:txBody>
      </p:sp>
      <p:cxnSp>
        <p:nvCxnSpPr>
          <p:cNvPr id="621" name="Google Shape;621;p37"/>
          <p:cNvCxnSpPr/>
          <p:nvPr/>
        </p:nvCxnSpPr>
        <p:spPr>
          <a:xfrm rot="10800000">
            <a:off x="304800" y="914400"/>
            <a:ext cx="6781800" cy="0"/>
          </a:xfrm>
          <a:prstGeom prst="straightConnector1">
            <a:avLst/>
          </a:prstGeom>
          <a:noFill/>
          <a:ln cap="flat" cmpd="sng" w="254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622" name="Google Shape;622;p37"/>
          <p:cNvSpPr/>
          <p:nvPr/>
        </p:nvSpPr>
        <p:spPr>
          <a:xfrm>
            <a:off x="6324600" y="996950"/>
            <a:ext cx="2286000" cy="4032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x[n] =      1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                0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                2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                0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                3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                0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                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                0 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37"/>
          <p:cNvSpPr/>
          <p:nvPr/>
        </p:nvSpPr>
        <p:spPr>
          <a:xfrm>
            <a:off x="7734300" y="1066800"/>
            <a:ext cx="419100" cy="4038600"/>
          </a:xfrm>
          <a:prstGeom prst="leftBracket">
            <a:avLst>
              <a:gd fmla="val 8333" name="adj"/>
            </a:avLst>
          </a:prstGeom>
          <a:noFill/>
          <a:ln cap="flat" cmpd="sng" w="57150">
            <a:solidFill>
              <a:srgbClr val="8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37"/>
          <p:cNvSpPr/>
          <p:nvPr/>
        </p:nvSpPr>
        <p:spPr>
          <a:xfrm flipH="1">
            <a:off x="8458200" y="1066800"/>
            <a:ext cx="381000" cy="4038600"/>
          </a:xfrm>
          <a:prstGeom prst="leftBracket">
            <a:avLst>
              <a:gd fmla="val 8333" name="adj"/>
            </a:avLst>
          </a:prstGeom>
          <a:noFill/>
          <a:ln cap="flat" cmpd="sng" w="57150">
            <a:solidFill>
              <a:srgbClr val="8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8"/>
          <p:cNvSpPr/>
          <p:nvPr/>
        </p:nvSpPr>
        <p:spPr>
          <a:xfrm>
            <a:off x="304800" y="1066800"/>
            <a:ext cx="8001000" cy="1108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(viii)    X[7]  =  1 + 2 W</a:t>
            </a:r>
            <a:r>
              <a:rPr b="1" baseline="-25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+ 3 W</a:t>
            </a:r>
            <a:r>
              <a:rPr b="1" baseline="-25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28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+  4 W</a:t>
            </a:r>
            <a:r>
              <a:rPr b="1" baseline="-25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42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=   1 + 2(j) + 3(–1) + 4(–j)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r>
              <a:rPr b="1"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X[7]   =   –2 – 2j</a:t>
            </a: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1143000" y="228600"/>
            <a:ext cx="6553200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X[k] =  1+ 2 W</a:t>
            </a:r>
            <a:r>
              <a:rPr b="1" baseline="-25000" lang="en-US" sz="2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2k </a:t>
            </a:r>
            <a:r>
              <a:rPr b="1" lang="en-US" sz="2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+ 3 W</a:t>
            </a:r>
            <a:r>
              <a:rPr b="1" baseline="-25000" lang="en-US" sz="2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4k</a:t>
            </a:r>
            <a:r>
              <a:rPr b="1" lang="en-US" sz="2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 + 4 W</a:t>
            </a:r>
            <a:r>
              <a:rPr b="1" baseline="-25000" lang="en-US" sz="2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6k</a:t>
            </a:r>
            <a:r>
              <a:rPr b="1" lang="en-US" sz="2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cxnSp>
        <p:nvCxnSpPr>
          <p:cNvPr id="631" name="Google Shape;631;p38"/>
          <p:cNvCxnSpPr/>
          <p:nvPr/>
        </p:nvCxnSpPr>
        <p:spPr>
          <a:xfrm rot="10800000">
            <a:off x="304800" y="914400"/>
            <a:ext cx="6781800" cy="0"/>
          </a:xfrm>
          <a:prstGeom prst="straightConnector1">
            <a:avLst/>
          </a:prstGeom>
          <a:noFill/>
          <a:ln cap="flat" cmpd="sng" w="254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grpSp>
        <p:nvGrpSpPr>
          <p:cNvPr id="632" name="Google Shape;632;p38"/>
          <p:cNvGrpSpPr/>
          <p:nvPr/>
        </p:nvGrpSpPr>
        <p:grpSpPr>
          <a:xfrm>
            <a:off x="1143000" y="2590800"/>
            <a:ext cx="6477000" cy="3581400"/>
            <a:chOff x="838200" y="2294547"/>
            <a:chExt cx="6477000" cy="3719382"/>
          </a:xfrm>
        </p:grpSpPr>
        <p:sp>
          <p:nvSpPr>
            <p:cNvPr id="633" name="Google Shape;633;p38"/>
            <p:cNvSpPr/>
            <p:nvPr/>
          </p:nvSpPr>
          <p:spPr>
            <a:xfrm>
              <a:off x="838200" y="2294547"/>
              <a:ext cx="6477000" cy="36765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800000"/>
                  </a:solidFill>
                  <a:latin typeface="Arial"/>
                  <a:ea typeface="Arial"/>
                  <a:cs typeface="Arial"/>
                  <a:sym typeface="Arial"/>
                </a:rPr>
                <a:t>ANS   X[k] =        10         k=0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800000"/>
                  </a:solidFill>
                  <a:latin typeface="Arial"/>
                  <a:ea typeface="Arial"/>
                  <a:cs typeface="Arial"/>
                  <a:sym typeface="Arial"/>
                </a:rPr>
                <a:t>                            -2+2j</a:t>
              </a:r>
              <a:endParaRPr/>
            </a:p>
            <a:p>
              <a:pPr indent="2784475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800000"/>
                  </a:solidFill>
                  <a:latin typeface="Arial"/>
                  <a:ea typeface="Arial"/>
                  <a:cs typeface="Arial"/>
                  <a:sym typeface="Arial"/>
                </a:rPr>
                <a:t>-2</a:t>
              </a:r>
              <a:endParaRPr/>
            </a:p>
            <a:p>
              <a:pPr indent="2784475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800000"/>
                  </a:solidFill>
                  <a:latin typeface="Arial"/>
                  <a:ea typeface="Arial"/>
                  <a:cs typeface="Arial"/>
                  <a:sym typeface="Arial"/>
                </a:rPr>
                <a:t>-2-2j</a:t>
              </a:r>
              <a:endParaRPr/>
            </a:p>
            <a:p>
              <a:pPr indent="2784475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800000"/>
                  </a:solidFill>
                  <a:latin typeface="Arial"/>
                  <a:ea typeface="Arial"/>
                  <a:cs typeface="Arial"/>
                  <a:sym typeface="Arial"/>
                </a:rPr>
                <a:t>10</a:t>
              </a:r>
              <a:endParaRPr/>
            </a:p>
            <a:p>
              <a:pPr indent="2784475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800000"/>
                  </a:solidFill>
                  <a:latin typeface="Arial"/>
                  <a:ea typeface="Arial"/>
                  <a:cs typeface="Arial"/>
                  <a:sym typeface="Arial"/>
                </a:rPr>
                <a:t>-2+2j</a:t>
              </a:r>
              <a:endParaRPr/>
            </a:p>
            <a:p>
              <a:pPr indent="2784475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800000"/>
                  </a:solidFill>
                  <a:latin typeface="Arial"/>
                  <a:ea typeface="Arial"/>
                  <a:cs typeface="Arial"/>
                  <a:sym typeface="Arial"/>
                </a:rPr>
                <a:t>-2</a:t>
              </a:r>
              <a:endParaRPr/>
            </a:p>
            <a:p>
              <a:pPr indent="2784475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800000"/>
                  </a:solidFill>
                  <a:latin typeface="Arial"/>
                  <a:ea typeface="Arial"/>
                  <a:cs typeface="Arial"/>
                  <a:sym typeface="Arial"/>
                </a:rPr>
                <a:t>-2-2j</a:t>
              </a:r>
              <a:endParaRPr/>
            </a:p>
          </p:txBody>
        </p:sp>
        <p:sp>
          <p:nvSpPr>
            <p:cNvPr id="634" name="Google Shape;634;p38"/>
            <p:cNvSpPr/>
            <p:nvPr/>
          </p:nvSpPr>
          <p:spPr>
            <a:xfrm>
              <a:off x="3200400" y="2294547"/>
              <a:ext cx="228600" cy="3719382"/>
            </a:xfrm>
            <a:prstGeom prst="leftBracket">
              <a:avLst>
                <a:gd fmla="val 8333" name="adj"/>
              </a:avLst>
            </a:prstGeom>
            <a:noFill/>
            <a:ln cap="flat" cmpd="sng" w="57150">
              <a:solidFill>
                <a:srgbClr val="8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38"/>
            <p:cNvSpPr/>
            <p:nvPr/>
          </p:nvSpPr>
          <p:spPr>
            <a:xfrm flipH="1">
              <a:off x="6019800" y="2294547"/>
              <a:ext cx="228600" cy="3640246"/>
            </a:xfrm>
            <a:prstGeom prst="leftBracket">
              <a:avLst>
                <a:gd fmla="val 8333" name="adj"/>
              </a:avLst>
            </a:prstGeom>
            <a:noFill/>
            <a:ln cap="flat" cmpd="sng" w="57150">
              <a:solidFill>
                <a:srgbClr val="8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6" name="Google Shape;636;p38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637" name="Google Shape;637;p38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638" name="Google Shape;638;p38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 txBox="1"/>
          <p:nvPr/>
        </p:nvSpPr>
        <p:spPr>
          <a:xfrm>
            <a:off x="8382000" y="6213475"/>
            <a:ext cx="619125" cy="64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4" name="Google Shape;644;p39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645" name="Google Shape;645;p39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646" name="Google Shape;646;p39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7" name="Google Shape;647;p39"/>
          <p:cNvSpPr/>
          <p:nvPr/>
        </p:nvSpPr>
        <p:spPr>
          <a:xfrm>
            <a:off x="152400" y="1752600"/>
            <a:ext cx="28194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Solution :</a:t>
            </a:r>
            <a:r>
              <a:rPr b="1" lang="en-US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endParaRPr/>
          </a:p>
        </p:txBody>
      </p:sp>
      <p:sp>
        <p:nvSpPr>
          <p:cNvPr id="648" name="Google Shape;648;p39"/>
          <p:cNvSpPr/>
          <p:nvPr/>
        </p:nvSpPr>
        <p:spPr>
          <a:xfrm>
            <a:off x="152400" y="2438400"/>
            <a:ext cx="54864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(a) To Find X[k]     </a:t>
            </a:r>
            <a:endParaRPr/>
          </a:p>
        </p:txBody>
      </p:sp>
      <p:sp>
        <p:nvSpPr>
          <p:cNvPr id="649" name="Google Shape;649;p39"/>
          <p:cNvSpPr/>
          <p:nvPr/>
        </p:nvSpPr>
        <p:spPr>
          <a:xfrm>
            <a:off x="152400" y="152400"/>
            <a:ext cx="88392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Ex-2 : Find DFT of the following Sequences :</a:t>
            </a:r>
            <a:endParaRPr/>
          </a:p>
        </p:txBody>
      </p:sp>
      <p:grpSp>
        <p:nvGrpSpPr>
          <p:cNvPr id="650" name="Google Shape;650;p39"/>
          <p:cNvGrpSpPr/>
          <p:nvPr/>
        </p:nvGrpSpPr>
        <p:grpSpPr>
          <a:xfrm>
            <a:off x="609600" y="4343400"/>
            <a:ext cx="3581400" cy="1676400"/>
            <a:chOff x="76200" y="1905000"/>
            <a:chExt cx="3352800" cy="1752600"/>
          </a:xfrm>
        </p:grpSpPr>
        <p:sp>
          <p:nvSpPr>
            <p:cNvPr id="651" name="Google Shape;651;p39"/>
            <p:cNvSpPr/>
            <p:nvPr/>
          </p:nvSpPr>
          <p:spPr>
            <a:xfrm>
              <a:off x="76200" y="1905000"/>
              <a:ext cx="1185333" cy="4778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X[k] =  </a:t>
              </a:r>
              <a:r>
                <a:rPr b="1" lang="en-US" sz="2500">
                  <a:solidFill>
                    <a:srgbClr val="800000"/>
                  </a:solidFill>
                  <a:latin typeface="Arial"/>
                  <a:ea typeface="Arial"/>
                  <a:cs typeface="Arial"/>
                  <a:sym typeface="Arial"/>
                </a:rPr>
                <a:t>     </a:t>
              </a: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1295400" y="1961346"/>
              <a:ext cx="2057400" cy="477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    k=0</a:t>
              </a:r>
              <a:endParaRPr b="1" sz="25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1295400" y="2314222"/>
              <a:ext cx="1905000" cy="477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     </a:t>
              </a:r>
              <a:endParaRPr b="1" sz="25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1219200" y="2743200"/>
              <a:ext cx="2209800" cy="477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0  </a:t>
              </a:r>
              <a:endParaRPr b="1" sz="25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1295400" y="3124200"/>
              <a:ext cx="2057400" cy="477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      </a:t>
              </a:r>
              <a:endParaRPr b="1" sz="25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1143000" y="1995311"/>
              <a:ext cx="152400" cy="1662289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39"/>
            <p:cNvSpPr/>
            <p:nvPr/>
          </p:nvSpPr>
          <p:spPr>
            <a:xfrm flipH="1">
              <a:off x="2604911" y="1995311"/>
              <a:ext cx="152400" cy="1662289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8" name="Google Shape;658;p39"/>
          <p:cNvSpPr/>
          <p:nvPr/>
        </p:nvSpPr>
        <p:spPr>
          <a:xfrm>
            <a:off x="4267200" y="2438400"/>
            <a:ext cx="54864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(b) To Find X[k]     </a:t>
            </a:r>
            <a:endParaRPr/>
          </a:p>
        </p:txBody>
      </p:sp>
      <p:grpSp>
        <p:nvGrpSpPr>
          <p:cNvPr id="659" name="Google Shape;659;p39"/>
          <p:cNvGrpSpPr/>
          <p:nvPr/>
        </p:nvGrpSpPr>
        <p:grpSpPr>
          <a:xfrm>
            <a:off x="4800600" y="4419600"/>
            <a:ext cx="3581400" cy="1752600"/>
            <a:chOff x="76200" y="1905000"/>
            <a:chExt cx="3352800" cy="1752600"/>
          </a:xfrm>
        </p:grpSpPr>
        <p:sp>
          <p:nvSpPr>
            <p:cNvPr id="660" name="Google Shape;660;p39"/>
            <p:cNvSpPr/>
            <p:nvPr/>
          </p:nvSpPr>
          <p:spPr>
            <a:xfrm>
              <a:off x="76200" y="1905000"/>
              <a:ext cx="1185333" cy="4778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X[k] =  </a:t>
              </a:r>
              <a:r>
                <a:rPr b="1" lang="en-US" sz="2500">
                  <a:solidFill>
                    <a:srgbClr val="800000"/>
                  </a:solidFill>
                  <a:latin typeface="Arial"/>
                  <a:ea typeface="Arial"/>
                  <a:cs typeface="Arial"/>
                  <a:sym typeface="Arial"/>
                </a:rPr>
                <a:t>     </a:t>
              </a:r>
              <a:endParaRPr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1295400" y="1961346"/>
              <a:ext cx="2057400" cy="477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    k=0</a:t>
              </a:r>
              <a:endParaRPr b="1" sz="25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1295400" y="2314222"/>
              <a:ext cx="1905000" cy="477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     </a:t>
              </a:r>
              <a:endParaRPr b="1" sz="25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1219200" y="2743200"/>
              <a:ext cx="2209800" cy="477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1  </a:t>
              </a:r>
              <a:endParaRPr b="1" sz="25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1295400" y="3124200"/>
              <a:ext cx="2057400" cy="477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      </a:t>
              </a:r>
              <a:endParaRPr b="1" sz="25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1143000" y="1995311"/>
              <a:ext cx="152400" cy="1662289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39"/>
            <p:cNvSpPr/>
            <p:nvPr/>
          </p:nvSpPr>
          <p:spPr>
            <a:xfrm flipH="1">
              <a:off x="2604911" y="1995311"/>
              <a:ext cx="152400" cy="1662289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7" name="Google Shape;667;p39"/>
          <p:cNvGrpSpPr/>
          <p:nvPr/>
        </p:nvGrpSpPr>
        <p:grpSpPr>
          <a:xfrm>
            <a:off x="838200" y="3276600"/>
            <a:ext cx="1981200" cy="685800"/>
            <a:chOff x="838200" y="3200400"/>
            <a:chExt cx="1981200" cy="685800"/>
          </a:xfrm>
        </p:grpSpPr>
        <p:cxnSp>
          <p:nvCxnSpPr>
            <p:cNvPr id="668" name="Google Shape;668;p39"/>
            <p:cNvCxnSpPr/>
            <p:nvPr/>
          </p:nvCxnSpPr>
          <p:spPr>
            <a:xfrm rot="10800000">
              <a:off x="838200" y="3200400"/>
              <a:ext cx="1981200" cy="0"/>
            </a:xfrm>
            <a:prstGeom prst="straightConnector1">
              <a:avLst/>
            </a:prstGeom>
            <a:noFill/>
            <a:ln cap="flat" cmpd="sng" w="38100">
              <a:solidFill>
                <a:srgbClr val="0C1C1D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669" name="Google Shape;669;p39"/>
            <p:cNvCxnSpPr/>
            <p:nvPr/>
          </p:nvCxnSpPr>
          <p:spPr>
            <a:xfrm rot="10800000">
              <a:off x="838200" y="3429000"/>
              <a:ext cx="1981200" cy="0"/>
            </a:xfrm>
            <a:prstGeom prst="straightConnector1">
              <a:avLst/>
            </a:prstGeom>
            <a:noFill/>
            <a:ln cap="flat" cmpd="sng" w="38100">
              <a:solidFill>
                <a:srgbClr val="0C1C1D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670" name="Google Shape;670;p39"/>
            <p:cNvCxnSpPr/>
            <p:nvPr/>
          </p:nvCxnSpPr>
          <p:spPr>
            <a:xfrm rot="10800000">
              <a:off x="838200" y="3657600"/>
              <a:ext cx="1981200" cy="0"/>
            </a:xfrm>
            <a:prstGeom prst="straightConnector1">
              <a:avLst/>
            </a:prstGeom>
            <a:noFill/>
            <a:ln cap="flat" cmpd="sng" w="38100">
              <a:solidFill>
                <a:srgbClr val="0C1C1D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671" name="Google Shape;671;p39"/>
            <p:cNvCxnSpPr/>
            <p:nvPr/>
          </p:nvCxnSpPr>
          <p:spPr>
            <a:xfrm rot="10800000">
              <a:off x="838200" y="3886200"/>
              <a:ext cx="1981200" cy="0"/>
            </a:xfrm>
            <a:prstGeom prst="straightConnector1">
              <a:avLst/>
            </a:prstGeom>
            <a:noFill/>
            <a:ln cap="flat" cmpd="sng" w="38100">
              <a:solidFill>
                <a:srgbClr val="0C1C1D"/>
              </a:solidFill>
              <a:prstDash val="solid"/>
              <a:round/>
              <a:headEnd len="med" w="med" type="none"/>
              <a:tailEnd len="sm" w="sm" type="none"/>
            </a:ln>
          </p:spPr>
        </p:cxnSp>
      </p:grpSp>
      <p:grpSp>
        <p:nvGrpSpPr>
          <p:cNvPr id="672" name="Google Shape;672;p39"/>
          <p:cNvGrpSpPr/>
          <p:nvPr/>
        </p:nvGrpSpPr>
        <p:grpSpPr>
          <a:xfrm>
            <a:off x="4953000" y="3276600"/>
            <a:ext cx="1981200" cy="685800"/>
            <a:chOff x="838200" y="3200400"/>
            <a:chExt cx="1981200" cy="685800"/>
          </a:xfrm>
        </p:grpSpPr>
        <p:cxnSp>
          <p:nvCxnSpPr>
            <p:cNvPr id="673" name="Google Shape;673;p39"/>
            <p:cNvCxnSpPr/>
            <p:nvPr/>
          </p:nvCxnSpPr>
          <p:spPr>
            <a:xfrm rot="10800000">
              <a:off x="838200" y="3200400"/>
              <a:ext cx="1981200" cy="0"/>
            </a:xfrm>
            <a:prstGeom prst="straightConnector1">
              <a:avLst/>
            </a:prstGeom>
            <a:noFill/>
            <a:ln cap="flat" cmpd="sng" w="38100">
              <a:solidFill>
                <a:srgbClr val="0C1C1D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674" name="Google Shape;674;p39"/>
            <p:cNvCxnSpPr/>
            <p:nvPr/>
          </p:nvCxnSpPr>
          <p:spPr>
            <a:xfrm rot="10800000">
              <a:off x="838200" y="3429000"/>
              <a:ext cx="1981200" cy="0"/>
            </a:xfrm>
            <a:prstGeom prst="straightConnector1">
              <a:avLst/>
            </a:prstGeom>
            <a:noFill/>
            <a:ln cap="flat" cmpd="sng" w="38100">
              <a:solidFill>
                <a:srgbClr val="0C1C1D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675" name="Google Shape;675;p39"/>
            <p:cNvCxnSpPr/>
            <p:nvPr/>
          </p:nvCxnSpPr>
          <p:spPr>
            <a:xfrm rot="10800000">
              <a:off x="838200" y="3657600"/>
              <a:ext cx="1981200" cy="0"/>
            </a:xfrm>
            <a:prstGeom prst="straightConnector1">
              <a:avLst/>
            </a:prstGeom>
            <a:noFill/>
            <a:ln cap="flat" cmpd="sng" w="38100">
              <a:solidFill>
                <a:srgbClr val="0C1C1D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676" name="Google Shape;676;p39"/>
            <p:cNvCxnSpPr/>
            <p:nvPr/>
          </p:nvCxnSpPr>
          <p:spPr>
            <a:xfrm rot="10800000">
              <a:off x="838200" y="3886200"/>
              <a:ext cx="1981200" cy="0"/>
            </a:xfrm>
            <a:prstGeom prst="straightConnector1">
              <a:avLst/>
            </a:prstGeom>
            <a:noFill/>
            <a:ln cap="flat" cmpd="sng" w="38100">
              <a:solidFill>
                <a:srgbClr val="0C1C1D"/>
              </a:solidFill>
              <a:prstDash val="solid"/>
              <a:round/>
              <a:headEnd len="med" w="med" type="none"/>
              <a:tailEnd len="sm" w="sm" type="none"/>
            </a:ln>
          </p:spPr>
        </p:cxnSp>
      </p:grpSp>
      <p:sp>
        <p:nvSpPr>
          <p:cNvPr id="677" name="Google Shape;677;p39"/>
          <p:cNvSpPr txBox="1"/>
          <p:nvPr/>
        </p:nvSpPr>
        <p:spPr>
          <a:xfrm>
            <a:off x="-381000" y="914401"/>
            <a:ext cx="5181600" cy="457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(a) x[n] = { 1, 1, 1, 1 }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8" name="Google Shape;678;p39"/>
          <p:cNvGrpSpPr/>
          <p:nvPr/>
        </p:nvGrpSpPr>
        <p:grpSpPr>
          <a:xfrm>
            <a:off x="4114800" y="914401"/>
            <a:ext cx="5181600" cy="1066799"/>
            <a:chOff x="4114800" y="990601"/>
            <a:chExt cx="5181600" cy="1066799"/>
          </a:xfrm>
        </p:grpSpPr>
        <p:sp>
          <p:nvSpPr>
            <p:cNvPr id="679" name="Google Shape;679;p39"/>
            <p:cNvSpPr txBox="1"/>
            <p:nvPr/>
          </p:nvSpPr>
          <p:spPr>
            <a:xfrm>
              <a:off x="4114800" y="990601"/>
              <a:ext cx="5181600" cy="457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(b) x[n] = { 1, 0, 0, 0 }</a:t>
              </a:r>
              <a:endParaRPr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80" name="Google Shape;680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705600" y="1536700"/>
              <a:ext cx="495300" cy="520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1" name="Google Shape;68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1447800"/>
            <a:ext cx="495300" cy="52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0"/>
          <p:cNvSpPr txBox="1"/>
          <p:nvPr/>
        </p:nvSpPr>
        <p:spPr>
          <a:xfrm>
            <a:off x="8382000" y="6213475"/>
            <a:ext cx="619125" cy="64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7" name="Google Shape;687;p40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688" name="Google Shape;688;p40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689" name="Google Shape;689;p40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0" name="Google Shape;690;p40"/>
          <p:cNvSpPr/>
          <p:nvPr/>
        </p:nvSpPr>
        <p:spPr>
          <a:xfrm>
            <a:off x="228600" y="228600"/>
            <a:ext cx="54864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Note :     </a:t>
            </a:r>
            <a:endParaRPr/>
          </a:p>
        </p:txBody>
      </p:sp>
      <p:sp>
        <p:nvSpPr>
          <p:cNvPr id="691" name="Google Shape;691;p40"/>
          <p:cNvSpPr txBox="1"/>
          <p:nvPr/>
        </p:nvSpPr>
        <p:spPr>
          <a:xfrm>
            <a:off x="228600" y="762000"/>
            <a:ext cx="8153400" cy="3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b="1"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What is the DFT of δ[n] ?</a:t>
            </a:r>
            <a:endParaRPr/>
          </a:p>
          <a:p>
            <a:pPr indent="-609600" lvl="0" marL="609600" marR="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Ans :</a:t>
            </a:r>
            <a:endParaRPr b="1" sz="2800">
              <a:solidFill>
                <a:srgbClr val="3333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0" marL="6096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rgbClr val="3333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560"/>
              </a:spcBef>
              <a:spcAft>
                <a:spcPts val="0"/>
              </a:spcAft>
              <a:buClr>
                <a:srgbClr val="0C0C0C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2800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1"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What is the DFT of  N pt  signal u[n]  </a:t>
            </a:r>
            <a:endParaRPr b="1" sz="2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Ans :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40"/>
          <p:cNvSpPr/>
          <p:nvPr/>
        </p:nvSpPr>
        <p:spPr>
          <a:xfrm>
            <a:off x="2362200" y="1371600"/>
            <a:ext cx="3179763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DFT { δ[n] } =  1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40"/>
          <p:cNvSpPr/>
          <p:nvPr/>
        </p:nvSpPr>
        <p:spPr>
          <a:xfrm>
            <a:off x="2362200" y="2971800"/>
            <a:ext cx="457200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DFT {u[n] } = N  δ[k] </a:t>
            </a:r>
            <a:endParaRPr/>
          </a:p>
          <a:p>
            <a:pPr indent="-609600" lvl="0" marL="609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Where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    δ[k] =</a:t>
            </a:r>
            <a:endParaRPr/>
          </a:p>
        </p:txBody>
      </p:sp>
      <p:grpSp>
        <p:nvGrpSpPr>
          <p:cNvPr id="694" name="Google Shape;694;p40"/>
          <p:cNvGrpSpPr/>
          <p:nvPr/>
        </p:nvGrpSpPr>
        <p:grpSpPr>
          <a:xfrm>
            <a:off x="4524022" y="3886200"/>
            <a:ext cx="2486378" cy="2015936"/>
            <a:chOff x="4371622" y="4267200"/>
            <a:chExt cx="2486378" cy="2015936"/>
          </a:xfrm>
        </p:grpSpPr>
        <p:sp>
          <p:nvSpPr>
            <p:cNvPr id="695" name="Google Shape;695;p40"/>
            <p:cNvSpPr/>
            <p:nvPr/>
          </p:nvSpPr>
          <p:spPr>
            <a:xfrm>
              <a:off x="4371622" y="4343400"/>
              <a:ext cx="200378" cy="19050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40"/>
            <p:cNvSpPr/>
            <p:nvPr/>
          </p:nvSpPr>
          <p:spPr>
            <a:xfrm flipH="1">
              <a:off x="6009408" y="4343400"/>
              <a:ext cx="162791" cy="19050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40"/>
            <p:cNvSpPr/>
            <p:nvPr/>
          </p:nvSpPr>
          <p:spPr>
            <a:xfrm>
              <a:off x="4660323" y="4267200"/>
              <a:ext cx="2197677" cy="20159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     k=0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8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8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800000"/>
                  </a:solidFill>
                  <a:latin typeface="Arial"/>
                  <a:ea typeface="Arial"/>
                  <a:cs typeface="Arial"/>
                  <a:sym typeface="Arial"/>
                </a:rPr>
                <a:t>- -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800000"/>
                  </a:solidFill>
                  <a:latin typeface="Arial"/>
                  <a:ea typeface="Arial"/>
                  <a:cs typeface="Arial"/>
                  <a:sym typeface="Arial"/>
                </a:rPr>
                <a:t>- -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1"/>
          <p:cNvSpPr/>
          <p:nvPr/>
        </p:nvSpPr>
        <p:spPr>
          <a:xfrm>
            <a:off x="228600" y="304800"/>
            <a:ext cx="80772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Ex-3  Find DFT x[n] where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41"/>
          <p:cNvSpPr/>
          <p:nvPr/>
        </p:nvSpPr>
        <p:spPr>
          <a:xfrm>
            <a:off x="228600" y="1066800"/>
            <a:ext cx="24384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  <a:endParaRPr/>
          </a:p>
        </p:txBody>
      </p:sp>
      <p:grpSp>
        <p:nvGrpSpPr>
          <p:cNvPr id="704" name="Google Shape;704;p41"/>
          <p:cNvGrpSpPr/>
          <p:nvPr/>
        </p:nvGrpSpPr>
        <p:grpSpPr>
          <a:xfrm>
            <a:off x="4876800" y="381000"/>
            <a:ext cx="4800600" cy="989657"/>
            <a:chOff x="457200" y="990601"/>
            <a:chExt cx="4800600" cy="989657"/>
          </a:xfrm>
        </p:grpSpPr>
        <p:sp>
          <p:nvSpPr>
            <p:cNvPr id="705" name="Google Shape;705;p41"/>
            <p:cNvSpPr txBox="1"/>
            <p:nvPr/>
          </p:nvSpPr>
          <p:spPr>
            <a:xfrm>
              <a:off x="457200" y="990601"/>
              <a:ext cx="4800600" cy="457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x(n) = { 1, 2, 3, 4 }</a:t>
              </a:r>
              <a:endParaRPr sz="4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06" name="Google Shape;706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12723" y="1459558"/>
              <a:ext cx="495300" cy="520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07" name="Google Shape;70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2514600"/>
            <a:ext cx="4038600" cy="13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41"/>
          <p:cNvSpPr/>
          <p:nvPr/>
        </p:nvSpPr>
        <p:spPr>
          <a:xfrm>
            <a:off x="228600" y="1752600"/>
            <a:ext cx="6324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AF0013"/>
                </a:solidFill>
                <a:latin typeface="Arial"/>
                <a:ea typeface="Arial"/>
                <a:cs typeface="Arial"/>
                <a:sym typeface="Arial"/>
              </a:rPr>
              <a:t>Step-1 : Find X(w) i.e. DTFT </a:t>
            </a:r>
            <a:endParaRPr sz="3200">
              <a:solidFill>
                <a:srgbClr val="AF001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41"/>
          <p:cNvSpPr/>
          <p:nvPr/>
        </p:nvSpPr>
        <p:spPr>
          <a:xfrm>
            <a:off x="457200" y="3987224"/>
            <a:ext cx="88392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X(w) = x[-1] e</a:t>
            </a:r>
            <a:r>
              <a:rPr b="1" baseline="30000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jw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</a:t>
            </a: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x[o] + x[1] e</a:t>
            </a:r>
            <a:r>
              <a:rPr b="1" baseline="30000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-jw </a:t>
            </a: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x[2] e</a:t>
            </a:r>
            <a:r>
              <a:rPr b="1" baseline="30000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-j2w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41"/>
          <p:cNvSpPr/>
          <p:nvPr/>
        </p:nvSpPr>
        <p:spPr>
          <a:xfrm>
            <a:off x="457200" y="4876800"/>
            <a:ext cx="88392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X(w) =  e</a:t>
            </a:r>
            <a:r>
              <a:rPr b="1" baseline="30000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jw</a:t>
            </a:r>
            <a:r>
              <a:rPr b="1"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</a:t>
            </a:r>
            <a:r>
              <a:rPr b="1"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  </a:t>
            </a: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b="1"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3</a:t>
            </a: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</a:t>
            </a:r>
            <a:r>
              <a:rPr b="1" baseline="30000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-jw </a:t>
            </a: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</a:t>
            </a:r>
            <a:r>
              <a:rPr b="1"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</a:t>
            </a:r>
            <a:r>
              <a:rPr b="1" baseline="30000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-j2w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1" name="Google Shape;711;p41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712" name="Google Shape;712;p41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713" name="Google Shape;713;p41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42"/>
          <p:cNvSpPr/>
          <p:nvPr/>
        </p:nvSpPr>
        <p:spPr>
          <a:xfrm>
            <a:off x="304800" y="304800"/>
            <a:ext cx="64008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X(w) =  e</a:t>
            </a:r>
            <a:r>
              <a:rPr b="1" baseline="30000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jw</a:t>
            </a:r>
            <a:r>
              <a:rPr b="1"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</a:t>
            </a:r>
            <a:r>
              <a:rPr b="1"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  </a:t>
            </a: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b="1"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3</a:t>
            </a: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</a:t>
            </a:r>
            <a:r>
              <a:rPr b="1" baseline="30000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-jw </a:t>
            </a: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</a:t>
            </a:r>
            <a:r>
              <a:rPr b="1"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</a:t>
            </a:r>
            <a:r>
              <a:rPr b="1" baseline="30000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-j2w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9" name="Google Shape;719;p42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720" name="Google Shape;720;p42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721" name="Google Shape;721;p42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2" name="Google Shape;722;p42"/>
          <p:cNvSpPr/>
          <p:nvPr/>
        </p:nvSpPr>
        <p:spPr>
          <a:xfrm>
            <a:off x="304800" y="1143000"/>
            <a:ext cx="861060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X(w) =       Cos(w)   +   j Sin(w) + </a:t>
            </a:r>
            <a:r>
              <a:rPr b="1"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b="1"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3</a:t>
            </a: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Cos(w)   – </a:t>
            </a:r>
            <a:r>
              <a:rPr b="1"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 Sin(w) </a:t>
            </a:r>
            <a:endParaRPr b="1" baseline="30000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</a:t>
            </a: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</a:t>
            </a:r>
            <a:r>
              <a:rPr b="1"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Cos(2w) – </a:t>
            </a:r>
            <a:r>
              <a:rPr b="1"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 Sin(2w)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42"/>
          <p:cNvSpPr/>
          <p:nvPr/>
        </p:nvSpPr>
        <p:spPr>
          <a:xfrm>
            <a:off x="304800" y="3048000"/>
            <a:ext cx="861060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X(w) =    [ </a:t>
            </a:r>
            <a:r>
              <a:rPr b="1"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+ 4 Cos(w) + 4 Cos(2w)  ]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-j  [       2 Sin(w)  + 4 Sin (2w)   ]</a:t>
            </a:r>
            <a:endParaRPr/>
          </a:p>
        </p:txBody>
      </p:sp>
      <p:sp>
        <p:nvSpPr>
          <p:cNvPr id="724" name="Google Shape;724;p42"/>
          <p:cNvSpPr/>
          <p:nvPr/>
        </p:nvSpPr>
        <p:spPr>
          <a:xfrm rot="-973909">
            <a:off x="267879" y="3784014"/>
            <a:ext cx="736446" cy="1476486"/>
          </a:xfrm>
          <a:prstGeom prst="curvedRightArrow">
            <a:avLst>
              <a:gd fmla="val 25000" name="adj1"/>
              <a:gd fmla="val 59334" name="adj2"/>
              <a:gd fmla="val 25000" name="adj3"/>
            </a:avLst>
          </a:prstGeom>
          <a:solidFill>
            <a:srgbClr val="FF6600"/>
          </a:solidFill>
          <a:ln cap="flat" cmpd="sng" w="9525">
            <a:solidFill>
              <a:srgbClr val="B5DADD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42"/>
          <p:cNvSpPr/>
          <p:nvPr/>
        </p:nvSpPr>
        <p:spPr>
          <a:xfrm>
            <a:off x="1524000" y="4596824"/>
            <a:ext cx="31242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DTFT  of x[n]</a:t>
            </a:r>
            <a:endParaRPr sz="32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43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1" name="Google Shape;731;p43"/>
          <p:cNvSpPr/>
          <p:nvPr/>
        </p:nvSpPr>
        <p:spPr>
          <a:xfrm>
            <a:off x="304800" y="228600"/>
            <a:ext cx="88392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AF0013"/>
                </a:solidFill>
                <a:latin typeface="Arial"/>
                <a:ea typeface="Arial"/>
                <a:cs typeface="Arial"/>
                <a:sym typeface="Arial"/>
              </a:rPr>
              <a:t>Step-2 : Find X[k]  by Sampling  X(w)</a:t>
            </a:r>
            <a:endParaRPr/>
          </a:p>
        </p:txBody>
      </p:sp>
      <p:sp>
        <p:nvSpPr>
          <p:cNvPr id="732" name="Google Shape;732;p43"/>
          <p:cNvSpPr/>
          <p:nvPr/>
        </p:nvSpPr>
        <p:spPr>
          <a:xfrm>
            <a:off x="304800" y="1056382"/>
            <a:ext cx="861060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Now X(w) =    [ </a:t>
            </a:r>
            <a:r>
              <a:rPr b="1"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+ 4 Cos(w) + 4 Cos(2w)  ]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-j  [       2 Sin(w) + 4 Sin (2w)   ]</a:t>
            </a:r>
            <a:endParaRPr/>
          </a:p>
        </p:txBody>
      </p:sp>
      <p:pic>
        <p:nvPicPr>
          <p:cNvPr id="733" name="Google Shape;73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2286000"/>
            <a:ext cx="3309938" cy="121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734" name="Google Shape;734;p43"/>
          <p:cNvSpPr/>
          <p:nvPr/>
        </p:nvSpPr>
        <p:spPr>
          <a:xfrm>
            <a:off x="685800" y="3758624"/>
            <a:ext cx="990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AF0013"/>
                </a:solidFill>
                <a:latin typeface="Arial"/>
                <a:ea typeface="Arial"/>
                <a:cs typeface="Arial"/>
                <a:sym typeface="Arial"/>
              </a:rPr>
              <a:t>Put</a:t>
            </a:r>
            <a:endParaRPr/>
          </a:p>
        </p:txBody>
      </p:sp>
      <p:pic>
        <p:nvPicPr>
          <p:cNvPr id="735" name="Google Shape;735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8300" y="3505200"/>
            <a:ext cx="3467100" cy="1054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6" name="Google Shape;736;p43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737" name="Google Shape;737;p43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738" name="Google Shape;738;p43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39" name="Google Shape;739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3100" y="4876800"/>
            <a:ext cx="8089900" cy="1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1" name="Google Shape;131;p17"/>
          <p:cNvGrpSpPr/>
          <p:nvPr/>
        </p:nvGrpSpPr>
        <p:grpSpPr>
          <a:xfrm>
            <a:off x="0" y="-76200"/>
            <a:ext cx="9144000" cy="6858000"/>
            <a:chOff x="-76200" y="-197024"/>
            <a:chExt cx="9144000" cy="6858000"/>
          </a:xfrm>
        </p:grpSpPr>
        <p:pic>
          <p:nvPicPr>
            <p:cNvPr id="132" name="Google Shape;132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76200" y="-197024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131840" y="1282849"/>
              <a:ext cx="2533650" cy="5619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4" name="Google Shape;134;p17"/>
          <p:cNvSpPr/>
          <p:nvPr/>
        </p:nvSpPr>
        <p:spPr>
          <a:xfrm>
            <a:off x="1600200" y="323850"/>
            <a:ext cx="6500813" cy="3257550"/>
          </a:xfrm>
          <a:prstGeom prst="horizontalScroll">
            <a:avLst>
              <a:gd fmla="val 12500" name="adj"/>
            </a:avLst>
          </a:prstGeom>
          <a:solidFill>
            <a:schemeClr val="accent1"/>
          </a:solidFill>
          <a:ln cap="flat" cmpd="sng" w="25400">
            <a:solidFill>
              <a:srgbClr val="88A3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5" name="Google Shape;135;p17"/>
          <p:cNvGrpSpPr/>
          <p:nvPr/>
        </p:nvGrpSpPr>
        <p:grpSpPr>
          <a:xfrm>
            <a:off x="0" y="6858000"/>
            <a:ext cx="9144000" cy="304800"/>
            <a:chOff x="0" y="4128"/>
            <a:chExt cx="5760" cy="192"/>
          </a:xfrm>
        </p:grpSpPr>
        <p:sp>
          <p:nvSpPr>
            <p:cNvPr id="136" name="Google Shape;136;p17"/>
            <p:cNvSpPr/>
            <p:nvPr/>
          </p:nvSpPr>
          <p:spPr>
            <a:xfrm>
              <a:off x="0" y="4128"/>
              <a:ext cx="5760" cy="192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7"/>
            <p:cNvSpPr/>
            <p:nvPr/>
          </p:nvSpPr>
          <p:spPr>
            <a:xfrm>
              <a:off x="2880" y="4128"/>
              <a:ext cx="2880" cy="192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342900" lvl="0" marL="342900" marR="0" rtl="0" algn="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20"/>
                <a:buFont typeface="Noto Sans Symbols"/>
                <a:buNone/>
              </a:pPr>
              <a:r>
                <a:t/>
              </a:r>
              <a:endParaRPr b="1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8" name="Google Shape;138;p17"/>
          <p:cNvSpPr/>
          <p:nvPr/>
        </p:nvSpPr>
        <p:spPr>
          <a:xfrm>
            <a:off x="3200400" y="4475163"/>
            <a:ext cx="5638800" cy="1163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Noto Sans Symbols"/>
              <a:buNone/>
            </a:pPr>
            <a:r>
              <a:rPr b="1" lang="en-US" sz="36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Dr. Kiran TALELE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960"/>
              <a:buFont typeface="Noto Sans Symbols"/>
              <a:buNone/>
            </a:pPr>
            <a:r>
              <a:rPr lang="en-US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 </a:t>
            </a:r>
            <a:r>
              <a:rPr b="1"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99870 30 881</a:t>
            </a:r>
            <a:endParaRPr b="1"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7"/>
          <p:cNvSpPr txBox="1"/>
          <p:nvPr/>
        </p:nvSpPr>
        <p:spPr>
          <a:xfrm>
            <a:off x="2514600" y="1447800"/>
            <a:ext cx="5257800" cy="923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CC0099"/>
                </a:solidFill>
                <a:latin typeface="Arial"/>
                <a:ea typeface="Arial"/>
                <a:cs typeface="Arial"/>
                <a:sym typeface="Arial"/>
              </a:rPr>
              <a:t>D F T 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44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45" name="Google Shape;745;p44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746" name="Google Shape;746;p44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747" name="Google Shape;747;p44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48" name="Google Shape;74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304800"/>
            <a:ext cx="8089900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44"/>
          <p:cNvSpPr/>
          <p:nvPr/>
        </p:nvSpPr>
        <p:spPr>
          <a:xfrm>
            <a:off x="609600" y="1513582"/>
            <a:ext cx="88392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AF0013"/>
                </a:solidFill>
                <a:latin typeface="Arial"/>
                <a:ea typeface="Arial"/>
                <a:cs typeface="Arial"/>
                <a:sym typeface="Arial"/>
              </a:rPr>
              <a:t>By evaluating X[k] for k = 0,1, 2, 3 We get,</a:t>
            </a:r>
            <a:endParaRPr/>
          </a:p>
        </p:txBody>
      </p:sp>
      <p:grpSp>
        <p:nvGrpSpPr>
          <p:cNvPr id="750" name="Google Shape;750;p44"/>
          <p:cNvGrpSpPr/>
          <p:nvPr/>
        </p:nvGrpSpPr>
        <p:grpSpPr>
          <a:xfrm>
            <a:off x="838200" y="2514600"/>
            <a:ext cx="4267200" cy="2514600"/>
            <a:chOff x="1066800" y="3629640"/>
            <a:chExt cx="4267200" cy="2161560"/>
          </a:xfrm>
        </p:grpSpPr>
        <p:sp>
          <p:nvSpPr>
            <p:cNvPr id="751" name="Google Shape;751;p44"/>
            <p:cNvSpPr/>
            <p:nvPr/>
          </p:nvSpPr>
          <p:spPr>
            <a:xfrm>
              <a:off x="2362200" y="4001009"/>
              <a:ext cx="152400" cy="1790191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44"/>
            <p:cNvSpPr/>
            <p:nvPr/>
          </p:nvSpPr>
          <p:spPr>
            <a:xfrm flipH="1">
              <a:off x="5181600" y="4001009"/>
              <a:ext cx="152400" cy="1752101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44"/>
            <p:cNvSpPr/>
            <p:nvPr/>
          </p:nvSpPr>
          <p:spPr>
            <a:xfrm>
              <a:off x="1066800" y="3629640"/>
              <a:ext cx="1371600" cy="7897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660400" lvl="0" marL="660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X[k] =</a:t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4" name="Google Shape;754;p44"/>
          <p:cNvSpPr/>
          <p:nvPr/>
        </p:nvSpPr>
        <p:spPr>
          <a:xfrm>
            <a:off x="2514600" y="2706231"/>
            <a:ext cx="2971800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         k=0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-2-2j    k=1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        k=2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-2+2j   k=3</a:t>
            </a:r>
            <a:endParaRPr/>
          </a:p>
        </p:txBody>
      </p:sp>
      <p:sp>
        <p:nvSpPr>
          <p:cNvPr id="755" name="Google Shape;755;p44"/>
          <p:cNvSpPr/>
          <p:nvPr/>
        </p:nvSpPr>
        <p:spPr>
          <a:xfrm rot="10800000">
            <a:off x="5056225" y="2936130"/>
            <a:ext cx="609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🡺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44"/>
          <p:cNvSpPr/>
          <p:nvPr/>
        </p:nvSpPr>
        <p:spPr>
          <a:xfrm>
            <a:off x="5638800" y="2895600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ANS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45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45"/>
          <p:cNvSpPr txBox="1"/>
          <p:nvPr/>
        </p:nvSpPr>
        <p:spPr>
          <a:xfrm>
            <a:off x="304800" y="228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60400" lvl="0" marL="660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Properties of DFT</a:t>
            </a:r>
            <a:endParaRPr/>
          </a:p>
          <a:p>
            <a:pPr indent="-660400" lvl="0" marL="660400" marR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0400" lvl="0" marL="660400" marR="0" rtl="0" algn="l">
              <a:spcBef>
                <a:spcPts val="72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[1]   </a:t>
            </a:r>
            <a:r>
              <a:rPr b="1" lang="en-US" sz="3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Scaling and Linearity Property</a:t>
            </a:r>
            <a:endParaRPr/>
          </a:p>
          <a:p>
            <a:pPr indent="254000" lvl="0" marL="660400" marR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2237" lvl="0" marL="660400" marR="0" rtl="0" algn="l"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If          </a:t>
            </a:r>
            <a:r>
              <a:rPr b="1" lang="en-US" sz="3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1" baseline="-25000" lang="en-US" sz="3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lang="en-US" sz="3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[n]     🡪   X</a:t>
            </a:r>
            <a:r>
              <a:rPr b="1" baseline="-25000" lang="en-US" sz="3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lang="en-US" sz="3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[k]</a:t>
            </a:r>
            <a:endParaRPr/>
          </a:p>
          <a:p>
            <a:pPr indent="-122237" lvl="0" marL="660400" marR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            x</a:t>
            </a:r>
            <a:r>
              <a:rPr b="1" baseline="-25000" lang="en-US" sz="3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="1" lang="en-US" sz="3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[n]     🡪   X</a:t>
            </a:r>
            <a:r>
              <a:rPr b="1" baseline="-25000" lang="en-US" sz="3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3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[k]</a:t>
            </a:r>
            <a:endParaRPr/>
          </a:p>
          <a:p>
            <a:pPr indent="-122237" lvl="0" marL="660400" marR="0" rtl="0" algn="l">
              <a:spcBef>
                <a:spcPts val="72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Then </a:t>
            </a:r>
            <a:endParaRPr/>
          </a:p>
          <a:p>
            <a:pPr indent="-122237" lvl="0" marL="66040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000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DFT { a x</a:t>
            </a:r>
            <a:r>
              <a:rPr b="1" baseline="-25000" lang="en-US" sz="3000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lang="en-US" sz="3000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[n] + b x</a:t>
            </a:r>
            <a:r>
              <a:rPr b="1" baseline="-25000" lang="en-US" sz="3000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3000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[n] } = { a X</a:t>
            </a:r>
            <a:r>
              <a:rPr b="1" baseline="-25000" lang="en-US" sz="3000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lang="en-US" sz="3000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[k] + b X</a:t>
            </a:r>
            <a:r>
              <a:rPr b="1" baseline="-25000" lang="en-US" sz="3000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3000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[k] } </a:t>
            </a:r>
            <a:endParaRPr b="1" sz="3000">
              <a:solidFill>
                <a:srgbClr val="6600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2237" lvl="0" marL="660400" marR="0" rtl="0" algn="l">
              <a:spcBef>
                <a:spcPts val="72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6600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0400" lvl="0" marL="660400" marR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endParaRPr b="1" sz="2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3" name="Google Shape;763;p45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764" name="Google Shape;764;p45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765" name="Google Shape;765;p45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6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1" name="Google Shape;771;p46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772" name="Google Shape;772;p46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773" name="Google Shape;773;p46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4" name="Google Shape;774;p46"/>
          <p:cNvSpPr txBox="1"/>
          <p:nvPr/>
        </p:nvSpPr>
        <p:spPr>
          <a:xfrm>
            <a:off x="152400" y="0"/>
            <a:ext cx="85344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Ex.  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  </a:t>
            </a:r>
            <a:r>
              <a:rPr b="1" lang="en-US" sz="28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x[n] = { 1, 2, 3, 4 }        </a:t>
            </a:r>
            <a:endParaRPr/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AutoNum type="alphaLcParenBoth"/>
            </a:pPr>
            <a:r>
              <a:rPr b="1" lang="en-US" sz="2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Find X[k]</a:t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0400" lvl="0" marL="660400" marR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46"/>
          <p:cNvSpPr/>
          <p:nvPr/>
        </p:nvSpPr>
        <p:spPr>
          <a:xfrm>
            <a:off x="152400" y="1524000"/>
            <a:ext cx="167640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Solution :</a:t>
            </a:r>
            <a:r>
              <a:rPr b="1"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endParaRPr/>
          </a:p>
        </p:txBody>
      </p:sp>
      <p:sp>
        <p:nvSpPr>
          <p:cNvPr id="776" name="Google Shape;776;p46"/>
          <p:cNvSpPr/>
          <p:nvPr/>
        </p:nvSpPr>
        <p:spPr>
          <a:xfrm>
            <a:off x="1676400" y="1524000"/>
            <a:ext cx="2438400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(a) To Find X[k]     </a:t>
            </a:r>
            <a:endParaRPr/>
          </a:p>
        </p:txBody>
      </p:sp>
      <p:grpSp>
        <p:nvGrpSpPr>
          <p:cNvPr id="777" name="Google Shape;777;p46"/>
          <p:cNvGrpSpPr/>
          <p:nvPr/>
        </p:nvGrpSpPr>
        <p:grpSpPr>
          <a:xfrm>
            <a:off x="1036321" y="4391728"/>
            <a:ext cx="3002279" cy="1780472"/>
            <a:chOff x="5163015" y="3684245"/>
            <a:chExt cx="3295185" cy="2039132"/>
          </a:xfrm>
        </p:grpSpPr>
        <p:grpSp>
          <p:nvGrpSpPr>
            <p:cNvPr id="778" name="Google Shape;778;p46"/>
            <p:cNvGrpSpPr/>
            <p:nvPr/>
          </p:nvGrpSpPr>
          <p:grpSpPr>
            <a:xfrm>
              <a:off x="6374780" y="3855184"/>
              <a:ext cx="2083420" cy="1868193"/>
              <a:chOff x="4622180" y="2178784"/>
              <a:chExt cx="2083420" cy="1868193"/>
            </a:xfrm>
          </p:grpSpPr>
          <p:sp>
            <p:nvSpPr>
              <p:cNvPr id="779" name="Google Shape;779;p46"/>
              <p:cNvSpPr/>
              <p:nvPr/>
            </p:nvSpPr>
            <p:spPr>
              <a:xfrm>
                <a:off x="4622180" y="2247900"/>
                <a:ext cx="76203" cy="1711807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6600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46"/>
              <p:cNvSpPr/>
              <p:nvPr/>
            </p:nvSpPr>
            <p:spPr>
              <a:xfrm flipH="1">
                <a:off x="6400799" y="2286000"/>
                <a:ext cx="137534" cy="1673707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6600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46"/>
              <p:cNvSpPr/>
              <p:nvPr/>
            </p:nvSpPr>
            <p:spPr>
              <a:xfrm>
                <a:off x="4724400" y="2178784"/>
                <a:ext cx="1981200" cy="18681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10      k=0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-2+2j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-2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-2-2j</a:t>
                </a:r>
                <a:endParaRPr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82" name="Google Shape;782;p46"/>
            <p:cNvSpPr/>
            <p:nvPr/>
          </p:nvSpPr>
          <p:spPr>
            <a:xfrm>
              <a:off x="5163015" y="3684245"/>
              <a:ext cx="1371600" cy="659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660400" lvl="0" marL="660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X[k] =</a:t>
              </a:r>
              <a:endParaRPr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3" name="Google Shape;783;p46"/>
          <p:cNvSpPr/>
          <p:nvPr/>
        </p:nvSpPr>
        <p:spPr>
          <a:xfrm>
            <a:off x="838200" y="1981200"/>
            <a:ext cx="3900488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romanLcParenBoth"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Formula</a:t>
            </a:r>
            <a:endParaRPr/>
          </a:p>
        </p:txBody>
      </p:sp>
      <p:sp>
        <p:nvSpPr>
          <p:cNvPr id="784" name="Google Shape;784;p46"/>
          <p:cNvSpPr/>
          <p:nvPr/>
        </p:nvSpPr>
        <p:spPr>
          <a:xfrm>
            <a:off x="838200" y="2446337"/>
            <a:ext cx="3900488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(ii)  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Matrix Representation</a:t>
            </a:r>
            <a:endParaRPr/>
          </a:p>
        </p:txBody>
      </p:sp>
      <p:sp>
        <p:nvSpPr>
          <p:cNvPr id="785" name="Google Shape;785;p46"/>
          <p:cNvSpPr/>
          <p:nvPr/>
        </p:nvSpPr>
        <p:spPr>
          <a:xfrm>
            <a:off x="838200" y="3055937"/>
            <a:ext cx="3900488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(iii) 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Matrix Substitution</a:t>
            </a:r>
            <a:endParaRPr/>
          </a:p>
        </p:txBody>
      </p:sp>
      <p:sp>
        <p:nvSpPr>
          <p:cNvPr id="786" name="Google Shape;786;p46"/>
          <p:cNvSpPr/>
          <p:nvPr/>
        </p:nvSpPr>
        <p:spPr>
          <a:xfrm>
            <a:off x="838200" y="3575447"/>
            <a:ext cx="3900488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(iv) Matrix Multiplication</a:t>
            </a:r>
            <a:endParaRPr/>
          </a:p>
        </p:txBody>
      </p:sp>
      <p:sp>
        <p:nvSpPr>
          <p:cNvPr id="787" name="Google Shape;787;p46"/>
          <p:cNvSpPr/>
          <p:nvPr/>
        </p:nvSpPr>
        <p:spPr>
          <a:xfrm rot="10800000">
            <a:off x="4114801" y="4612530"/>
            <a:ext cx="609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🡺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46"/>
          <p:cNvSpPr/>
          <p:nvPr/>
        </p:nvSpPr>
        <p:spPr>
          <a:xfrm>
            <a:off x="4697376" y="4572000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ANS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47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4" name="Google Shape;794;p47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795" name="Google Shape;795;p47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796" name="Google Shape;796;p47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7" name="Google Shape;797;p47"/>
          <p:cNvSpPr txBox="1"/>
          <p:nvPr/>
        </p:nvSpPr>
        <p:spPr>
          <a:xfrm>
            <a:off x="381000" y="304800"/>
            <a:ext cx="8534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(b) Let </a:t>
            </a: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p[n] = 2 δ[n] + x[n]</a:t>
            </a:r>
            <a:r>
              <a:rPr b="1" lang="en-US" sz="2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  Find P[k] using X[k]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Solution  (b) : To find P[k] using X[k]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0400" lvl="0" marL="660400" marR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47"/>
          <p:cNvSpPr/>
          <p:nvPr/>
        </p:nvSpPr>
        <p:spPr>
          <a:xfrm>
            <a:off x="2151063" y="1981200"/>
            <a:ext cx="3716337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161645"/>
                </a:solidFill>
                <a:latin typeface="Arial"/>
                <a:ea typeface="Arial"/>
                <a:cs typeface="Arial"/>
                <a:sym typeface="Arial"/>
              </a:rPr>
              <a:t>p[n] = 2 δ[n] + x[n] </a:t>
            </a:r>
            <a:endParaRPr sz="3200">
              <a:solidFill>
                <a:srgbClr val="16164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47"/>
          <p:cNvSpPr/>
          <p:nvPr/>
        </p:nvSpPr>
        <p:spPr>
          <a:xfrm>
            <a:off x="2133600" y="2692400"/>
            <a:ext cx="58166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12167"/>
                </a:solidFill>
                <a:latin typeface="Arial"/>
                <a:ea typeface="Arial"/>
                <a:cs typeface="Arial"/>
                <a:sym typeface="Arial"/>
              </a:rPr>
              <a:t>By Linearity Property of DFT,</a:t>
            </a:r>
            <a:endParaRPr/>
          </a:p>
        </p:txBody>
      </p:sp>
      <p:sp>
        <p:nvSpPr>
          <p:cNvPr id="800" name="Google Shape;800;p47"/>
          <p:cNvSpPr/>
          <p:nvPr/>
        </p:nvSpPr>
        <p:spPr>
          <a:xfrm>
            <a:off x="2133600" y="3378200"/>
            <a:ext cx="68580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161645"/>
                </a:solidFill>
                <a:latin typeface="Arial"/>
                <a:ea typeface="Arial"/>
                <a:cs typeface="Arial"/>
                <a:sym typeface="Arial"/>
              </a:rPr>
              <a:t>P[k] =</a:t>
            </a:r>
            <a:r>
              <a:rPr b="1"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2 </a:t>
            </a:r>
            <a:r>
              <a:rPr b="1" lang="en-US" sz="3200">
                <a:solidFill>
                  <a:srgbClr val="212167"/>
                </a:solidFill>
                <a:latin typeface="Arial"/>
                <a:ea typeface="Arial"/>
                <a:cs typeface="Arial"/>
                <a:sym typeface="Arial"/>
              </a:rPr>
              <a:t>DFT{ </a:t>
            </a:r>
            <a:r>
              <a:rPr b="1"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δ[n] </a:t>
            </a:r>
            <a:r>
              <a:rPr b="1" lang="en-US" sz="3200">
                <a:solidFill>
                  <a:srgbClr val="212167"/>
                </a:solidFill>
                <a:latin typeface="Arial"/>
                <a:ea typeface="Arial"/>
                <a:cs typeface="Arial"/>
                <a:sym typeface="Arial"/>
              </a:rPr>
              <a:t>} </a:t>
            </a:r>
            <a:r>
              <a:rPr b="1"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+ </a:t>
            </a:r>
            <a:r>
              <a:rPr b="1" lang="en-US" sz="3200">
                <a:solidFill>
                  <a:srgbClr val="212167"/>
                </a:solidFill>
                <a:latin typeface="Arial"/>
                <a:ea typeface="Arial"/>
                <a:cs typeface="Arial"/>
                <a:sym typeface="Arial"/>
              </a:rPr>
              <a:t>DFT{ </a:t>
            </a:r>
            <a:r>
              <a:rPr b="1"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x[n] </a:t>
            </a:r>
            <a:r>
              <a:rPr b="1" lang="en-US" sz="3200">
                <a:solidFill>
                  <a:srgbClr val="212167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r>
              <a:rPr b="1" lang="en-US" sz="3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47"/>
          <p:cNvSpPr/>
          <p:nvPr/>
        </p:nvSpPr>
        <p:spPr>
          <a:xfrm>
            <a:off x="2038350" y="4113213"/>
            <a:ext cx="63246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90"/>
                </a:solidFill>
                <a:latin typeface="Arial"/>
                <a:ea typeface="Arial"/>
                <a:cs typeface="Arial"/>
                <a:sym typeface="Arial"/>
              </a:rPr>
              <a:t>P[k] =</a:t>
            </a:r>
            <a:r>
              <a:rPr b="1"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2 </a:t>
            </a:r>
            <a:r>
              <a:rPr b="1" lang="en-US" sz="3200">
                <a:solidFill>
                  <a:srgbClr val="212167"/>
                </a:solidFill>
                <a:latin typeface="Arial"/>
                <a:ea typeface="Arial"/>
                <a:cs typeface="Arial"/>
                <a:sym typeface="Arial"/>
              </a:rPr>
              <a:t>{ 1 } </a:t>
            </a:r>
            <a:r>
              <a:rPr b="1"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+ </a:t>
            </a:r>
            <a:r>
              <a:rPr b="1" lang="en-US" sz="3200">
                <a:solidFill>
                  <a:srgbClr val="212167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1"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[k]</a:t>
            </a:r>
            <a:r>
              <a:rPr b="1" lang="en-US" sz="3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48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7" name="Google Shape;807;p48"/>
          <p:cNvGrpSpPr/>
          <p:nvPr/>
        </p:nvGrpSpPr>
        <p:grpSpPr>
          <a:xfrm>
            <a:off x="0" y="6365875"/>
            <a:ext cx="9144000" cy="568325"/>
            <a:chOff x="0" y="6324600"/>
            <a:chExt cx="9144000" cy="568325"/>
          </a:xfrm>
        </p:grpSpPr>
        <p:sp>
          <p:nvSpPr>
            <p:cNvPr id="808" name="Google Shape;808;p48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809" name="Google Shape;809;p48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0" name="Google Shape;810;p48"/>
          <p:cNvSpPr/>
          <p:nvPr/>
        </p:nvSpPr>
        <p:spPr>
          <a:xfrm>
            <a:off x="685800" y="457200"/>
            <a:ext cx="5715000" cy="1077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    P[k] = 2 + </a:t>
            </a:r>
            <a:r>
              <a:rPr b="1" lang="en-US" sz="3200">
                <a:solidFill>
                  <a:srgbClr val="212167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1"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[k]    </a:t>
            </a:r>
            <a:r>
              <a:rPr lang="en-US" sz="3200">
                <a:solidFill>
                  <a:srgbClr val="224B4F"/>
                </a:solidFill>
                <a:latin typeface="Arial"/>
                <a:ea typeface="Arial"/>
                <a:cs typeface="Arial"/>
                <a:sym typeface="Arial"/>
              </a:rPr>
              <a:t>where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C02FF"/>
                </a:solidFill>
                <a:latin typeface="Arial"/>
                <a:ea typeface="Arial"/>
                <a:cs typeface="Arial"/>
                <a:sym typeface="Arial"/>
              </a:rPr>
              <a:t>=====================  </a:t>
            </a:r>
            <a:endParaRPr sz="3200">
              <a:solidFill>
                <a:srgbClr val="FC02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48"/>
          <p:cNvSpPr/>
          <p:nvPr/>
        </p:nvSpPr>
        <p:spPr>
          <a:xfrm>
            <a:off x="609600" y="1371600"/>
            <a:ext cx="38100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12167"/>
                </a:solidFill>
                <a:latin typeface="Arial"/>
                <a:ea typeface="Arial"/>
                <a:cs typeface="Arial"/>
                <a:sym typeface="Arial"/>
              </a:rPr>
              <a:t>k=0,</a:t>
            </a:r>
            <a:r>
              <a:rPr b="1"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P[0] = </a:t>
            </a:r>
            <a:r>
              <a:rPr b="1" lang="en-US" sz="3200">
                <a:solidFill>
                  <a:srgbClr val="212167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+ </a:t>
            </a:r>
            <a:r>
              <a:rPr b="1" lang="en-US" sz="3200">
                <a:solidFill>
                  <a:srgbClr val="212167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1"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[0]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48"/>
          <p:cNvSpPr/>
          <p:nvPr/>
        </p:nvSpPr>
        <p:spPr>
          <a:xfrm>
            <a:off x="609600" y="2006600"/>
            <a:ext cx="38862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12167"/>
                </a:solidFill>
                <a:latin typeface="Arial"/>
                <a:ea typeface="Arial"/>
                <a:cs typeface="Arial"/>
                <a:sym typeface="Arial"/>
              </a:rPr>
              <a:t>k=1,</a:t>
            </a:r>
            <a:r>
              <a:rPr b="1"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P[1] = </a:t>
            </a:r>
            <a:r>
              <a:rPr b="1" lang="en-US" sz="3200">
                <a:solidFill>
                  <a:srgbClr val="212167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+ </a:t>
            </a:r>
            <a:r>
              <a:rPr b="1" lang="en-US" sz="3200">
                <a:solidFill>
                  <a:srgbClr val="212167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1"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[1]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48"/>
          <p:cNvSpPr/>
          <p:nvPr/>
        </p:nvSpPr>
        <p:spPr>
          <a:xfrm>
            <a:off x="609600" y="2619375"/>
            <a:ext cx="38100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12167"/>
                </a:solidFill>
                <a:latin typeface="Arial"/>
                <a:ea typeface="Arial"/>
                <a:cs typeface="Arial"/>
                <a:sym typeface="Arial"/>
              </a:rPr>
              <a:t>k=2,</a:t>
            </a:r>
            <a:r>
              <a:rPr b="1"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P[2] = </a:t>
            </a:r>
            <a:r>
              <a:rPr b="1" lang="en-US" sz="3200">
                <a:solidFill>
                  <a:srgbClr val="212167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+ </a:t>
            </a:r>
            <a:r>
              <a:rPr b="1" lang="en-US" sz="3200">
                <a:solidFill>
                  <a:srgbClr val="212167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1"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[2]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48"/>
          <p:cNvSpPr/>
          <p:nvPr/>
        </p:nvSpPr>
        <p:spPr>
          <a:xfrm>
            <a:off x="609600" y="3287713"/>
            <a:ext cx="38100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12167"/>
                </a:solidFill>
                <a:latin typeface="Arial"/>
                <a:ea typeface="Arial"/>
                <a:cs typeface="Arial"/>
                <a:sym typeface="Arial"/>
              </a:rPr>
              <a:t>k=3,</a:t>
            </a:r>
            <a:r>
              <a:rPr b="1"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P[3] = </a:t>
            </a:r>
            <a:r>
              <a:rPr b="1" lang="en-US" sz="3200">
                <a:solidFill>
                  <a:srgbClr val="212167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+ </a:t>
            </a:r>
            <a:r>
              <a:rPr b="1" lang="en-US" sz="3200">
                <a:solidFill>
                  <a:srgbClr val="212167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1"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[3]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48"/>
          <p:cNvSpPr/>
          <p:nvPr/>
        </p:nvSpPr>
        <p:spPr>
          <a:xfrm>
            <a:off x="685800" y="4191000"/>
            <a:ext cx="1211263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Ans :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48"/>
          <p:cNvSpPr/>
          <p:nvPr/>
        </p:nvSpPr>
        <p:spPr>
          <a:xfrm>
            <a:off x="4419600" y="1371600"/>
            <a:ext cx="15240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==  </a:t>
            </a:r>
            <a:r>
              <a:rPr b="1" lang="en-US" sz="3200">
                <a:solidFill>
                  <a:srgbClr val="212167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48"/>
          <p:cNvSpPr/>
          <p:nvPr/>
        </p:nvSpPr>
        <p:spPr>
          <a:xfrm>
            <a:off x="4419600" y="2616200"/>
            <a:ext cx="15240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==   </a:t>
            </a:r>
            <a:r>
              <a:rPr b="1" lang="en-US" sz="3200">
                <a:solidFill>
                  <a:srgbClr val="212167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48"/>
          <p:cNvSpPr/>
          <p:nvPr/>
        </p:nvSpPr>
        <p:spPr>
          <a:xfrm>
            <a:off x="4419600" y="2082800"/>
            <a:ext cx="15240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==   </a:t>
            </a:r>
            <a:r>
              <a:rPr b="1" lang="en-US" sz="3200">
                <a:solidFill>
                  <a:srgbClr val="212167"/>
                </a:solidFill>
                <a:latin typeface="Arial"/>
                <a:ea typeface="Arial"/>
                <a:cs typeface="Arial"/>
                <a:sym typeface="Arial"/>
              </a:rPr>
              <a:t>2j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48"/>
          <p:cNvSpPr/>
          <p:nvPr/>
        </p:nvSpPr>
        <p:spPr>
          <a:xfrm>
            <a:off x="4419600" y="3302000"/>
            <a:ext cx="15240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==  </a:t>
            </a:r>
            <a:r>
              <a:rPr b="1" lang="en-US" sz="3200">
                <a:solidFill>
                  <a:srgbClr val="212167"/>
                </a:solidFill>
                <a:latin typeface="Arial"/>
                <a:ea typeface="Arial"/>
                <a:cs typeface="Arial"/>
                <a:sym typeface="Arial"/>
              </a:rPr>
              <a:t>-2j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0" name="Google Shape;82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2200" y="533400"/>
            <a:ext cx="3048000" cy="152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1" name="Google Shape;821;p48"/>
          <p:cNvGrpSpPr/>
          <p:nvPr/>
        </p:nvGrpSpPr>
        <p:grpSpPr>
          <a:xfrm>
            <a:off x="3352800" y="4114800"/>
            <a:ext cx="2133600" cy="2057400"/>
            <a:chOff x="4648200" y="1828800"/>
            <a:chExt cx="2133600" cy="2057400"/>
          </a:xfrm>
        </p:grpSpPr>
        <p:sp>
          <p:nvSpPr>
            <p:cNvPr id="822" name="Google Shape;822;p48"/>
            <p:cNvSpPr/>
            <p:nvPr/>
          </p:nvSpPr>
          <p:spPr>
            <a:xfrm>
              <a:off x="4648200" y="2019300"/>
              <a:ext cx="152400" cy="17907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8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48"/>
            <p:cNvSpPr/>
            <p:nvPr/>
          </p:nvSpPr>
          <p:spPr>
            <a:xfrm flipH="1">
              <a:off x="6553200" y="2019300"/>
              <a:ext cx="152400" cy="17526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8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48"/>
            <p:cNvSpPr/>
            <p:nvPr/>
          </p:nvSpPr>
          <p:spPr>
            <a:xfrm>
              <a:off x="4724400" y="2269044"/>
              <a:ext cx="1752600" cy="7027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660400" lvl="0" marL="660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2j</a:t>
              </a:r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48"/>
            <p:cNvSpPr/>
            <p:nvPr/>
          </p:nvSpPr>
          <p:spPr>
            <a:xfrm>
              <a:off x="4800600" y="3183444"/>
              <a:ext cx="1752600" cy="7027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660400" lvl="0" marL="660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-2j</a:t>
              </a:r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48"/>
            <p:cNvSpPr/>
            <p:nvPr/>
          </p:nvSpPr>
          <p:spPr>
            <a:xfrm>
              <a:off x="4800600" y="1828800"/>
              <a:ext cx="1981200" cy="7027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660400" lvl="0" marL="660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12      k=0</a:t>
              </a:r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48"/>
            <p:cNvSpPr/>
            <p:nvPr/>
          </p:nvSpPr>
          <p:spPr>
            <a:xfrm>
              <a:off x="4724400" y="2667000"/>
              <a:ext cx="1752600" cy="7027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660400" lvl="0" marL="660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0</a:t>
              </a:r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8" name="Google Shape;828;p48"/>
          <p:cNvSpPr/>
          <p:nvPr/>
        </p:nvSpPr>
        <p:spPr>
          <a:xfrm>
            <a:off x="1981200" y="4038600"/>
            <a:ext cx="1371600" cy="746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60400" lvl="0" marL="66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P[k] =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9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4" name="Google Shape;834;p49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835" name="Google Shape;835;p49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836" name="Google Shape;836;p49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7" name="Google Shape;837;p49"/>
          <p:cNvSpPr txBox="1"/>
          <p:nvPr/>
        </p:nvSpPr>
        <p:spPr>
          <a:xfrm>
            <a:off x="152400" y="228600"/>
            <a:ext cx="8534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(C)  Let </a:t>
            </a: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q[n] =  2  +  x[n] 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1" lang="en-US" sz="2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Find Q[k] using X[k]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Solution (c):  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0400" lvl="0" marL="660400" marR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49"/>
          <p:cNvSpPr/>
          <p:nvPr/>
        </p:nvSpPr>
        <p:spPr>
          <a:xfrm>
            <a:off x="1981200" y="4216400"/>
            <a:ext cx="78486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Linearity Property of DFT,</a:t>
            </a:r>
            <a:endParaRPr/>
          </a:p>
        </p:txBody>
      </p:sp>
      <p:sp>
        <p:nvSpPr>
          <p:cNvPr id="839" name="Google Shape;839;p49"/>
          <p:cNvSpPr/>
          <p:nvPr/>
        </p:nvSpPr>
        <p:spPr>
          <a:xfrm>
            <a:off x="-990600" y="1981200"/>
            <a:ext cx="80772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620713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        Now, </a:t>
            </a: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q[n] = </a:t>
            </a:r>
            <a:r>
              <a:rPr b="1"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 +  x[n]</a:t>
            </a:r>
            <a:endParaRPr/>
          </a:p>
        </p:txBody>
      </p:sp>
      <p:sp>
        <p:nvSpPr>
          <p:cNvPr id="840" name="Google Shape;840;p49"/>
          <p:cNvSpPr/>
          <p:nvPr/>
        </p:nvSpPr>
        <p:spPr>
          <a:xfrm>
            <a:off x="152400" y="3352800"/>
            <a:ext cx="80772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620713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Let,    </a:t>
            </a: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q[n] = </a:t>
            </a:r>
            <a:r>
              <a:rPr b="1"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 </a:t>
            </a:r>
            <a:r>
              <a:rPr b="1"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u[n] </a:t>
            </a: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 </a:t>
            </a:r>
            <a:r>
              <a:rPr b="1"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+ x[n]</a:t>
            </a:r>
            <a:endParaRPr/>
          </a:p>
        </p:txBody>
      </p:sp>
      <p:sp>
        <p:nvSpPr>
          <p:cNvPr id="841" name="Google Shape;841;p49"/>
          <p:cNvSpPr/>
          <p:nvPr/>
        </p:nvSpPr>
        <p:spPr>
          <a:xfrm>
            <a:off x="2438400" y="1102470"/>
            <a:ext cx="61722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To find Q[k] using X[k]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49"/>
          <p:cNvSpPr/>
          <p:nvPr/>
        </p:nvSpPr>
        <p:spPr>
          <a:xfrm>
            <a:off x="76200" y="2667000"/>
            <a:ext cx="80772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620713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        </a:t>
            </a: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q[n] = </a:t>
            </a:r>
            <a:r>
              <a:rPr b="1"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 </a:t>
            </a:r>
            <a:r>
              <a:rPr b="1"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 </a:t>
            </a:r>
            <a:r>
              <a:rPr b="1"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+  x[n]</a:t>
            </a:r>
            <a:endParaRPr/>
          </a:p>
        </p:txBody>
      </p:sp>
      <p:sp>
        <p:nvSpPr>
          <p:cNvPr id="843" name="Google Shape;843;p49"/>
          <p:cNvSpPr/>
          <p:nvPr/>
        </p:nvSpPr>
        <p:spPr>
          <a:xfrm>
            <a:off x="1981200" y="4977824"/>
            <a:ext cx="68580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Q[k] = 2 DFT { </a:t>
            </a:r>
            <a:r>
              <a:rPr b="1"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u[n] </a:t>
            </a: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r>
              <a:rPr b="1"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 DFT{ </a:t>
            </a:r>
            <a:r>
              <a:rPr b="1"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x[n] </a:t>
            </a: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r>
              <a:rPr b="1"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0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9" name="Google Shape;849;p50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850" name="Google Shape;850;p50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851" name="Google Shape;851;p50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2" name="Google Shape;852;p50"/>
          <p:cNvSpPr/>
          <p:nvPr/>
        </p:nvSpPr>
        <p:spPr>
          <a:xfrm>
            <a:off x="533400" y="381000"/>
            <a:ext cx="92202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Q[k] = 2 DFT { </a:t>
            </a:r>
            <a:r>
              <a:rPr b="1"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u[n] </a:t>
            </a: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r>
              <a:rPr b="1"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 DFT{ </a:t>
            </a:r>
            <a:r>
              <a:rPr b="1"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x[n] </a:t>
            </a: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r>
              <a:rPr b="1"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50"/>
          <p:cNvSpPr/>
          <p:nvPr/>
        </p:nvSpPr>
        <p:spPr>
          <a:xfrm>
            <a:off x="533400" y="1092200"/>
            <a:ext cx="92202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Q[k] = 2 { 4 δ[k] }</a:t>
            </a:r>
            <a:r>
              <a:rPr b="1"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 </a:t>
            </a:r>
            <a:r>
              <a:rPr b="1"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X[k]  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50"/>
          <p:cNvSpPr/>
          <p:nvPr/>
        </p:nvSpPr>
        <p:spPr>
          <a:xfrm>
            <a:off x="533400" y="1854200"/>
            <a:ext cx="92202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Q[k] = 8 {         }</a:t>
            </a:r>
            <a:r>
              <a:rPr b="1"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{    </a:t>
            </a:r>
            <a:r>
              <a:rPr b="1"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r>
              <a:rPr b="1"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5" name="Google Shape;855;p50"/>
          <p:cNvGrpSpPr/>
          <p:nvPr/>
        </p:nvGrpSpPr>
        <p:grpSpPr>
          <a:xfrm>
            <a:off x="609600" y="3886200"/>
            <a:ext cx="3505200" cy="2133600"/>
            <a:chOff x="685800" y="3733800"/>
            <a:chExt cx="3505200" cy="2133600"/>
          </a:xfrm>
        </p:grpSpPr>
        <p:grpSp>
          <p:nvGrpSpPr>
            <p:cNvPr id="856" name="Google Shape;856;p50"/>
            <p:cNvGrpSpPr/>
            <p:nvPr/>
          </p:nvGrpSpPr>
          <p:grpSpPr>
            <a:xfrm>
              <a:off x="2057400" y="3810000"/>
              <a:ext cx="2133600" cy="2057400"/>
              <a:chOff x="4648200" y="1828800"/>
              <a:chExt cx="2133600" cy="2057400"/>
            </a:xfrm>
          </p:grpSpPr>
          <p:sp>
            <p:nvSpPr>
              <p:cNvPr id="857" name="Google Shape;857;p50"/>
              <p:cNvSpPr/>
              <p:nvPr/>
            </p:nvSpPr>
            <p:spPr>
              <a:xfrm>
                <a:off x="4648200" y="2019300"/>
                <a:ext cx="152400" cy="1790700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AF00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p50"/>
              <p:cNvSpPr/>
              <p:nvPr/>
            </p:nvSpPr>
            <p:spPr>
              <a:xfrm flipH="1">
                <a:off x="6553200" y="2019300"/>
                <a:ext cx="152400" cy="1752600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AF00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p50"/>
              <p:cNvSpPr/>
              <p:nvPr/>
            </p:nvSpPr>
            <p:spPr>
              <a:xfrm>
                <a:off x="4724400" y="2269044"/>
                <a:ext cx="1752600" cy="7027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-2+2j</a:t>
                </a:r>
                <a:endParaRPr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p50"/>
              <p:cNvSpPr/>
              <p:nvPr/>
            </p:nvSpPr>
            <p:spPr>
              <a:xfrm>
                <a:off x="4800600" y="3183444"/>
                <a:ext cx="1752600" cy="7027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-2-2j</a:t>
                </a:r>
                <a:endParaRPr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p50"/>
              <p:cNvSpPr/>
              <p:nvPr/>
            </p:nvSpPr>
            <p:spPr>
              <a:xfrm>
                <a:off x="4800600" y="1828800"/>
                <a:ext cx="1981200" cy="7027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18      k=0</a:t>
                </a:r>
                <a:endParaRPr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50"/>
              <p:cNvSpPr/>
              <p:nvPr/>
            </p:nvSpPr>
            <p:spPr>
              <a:xfrm>
                <a:off x="4724400" y="2667000"/>
                <a:ext cx="1752600" cy="7027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-2</a:t>
                </a:r>
                <a:endParaRPr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63" name="Google Shape;863;p50"/>
            <p:cNvSpPr/>
            <p:nvPr/>
          </p:nvSpPr>
          <p:spPr>
            <a:xfrm>
              <a:off x="685800" y="3733800"/>
              <a:ext cx="13716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660400" lvl="0" marL="660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Q[k] =</a:t>
              </a: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4" name="Google Shape;864;p50"/>
          <p:cNvGrpSpPr/>
          <p:nvPr/>
        </p:nvGrpSpPr>
        <p:grpSpPr>
          <a:xfrm>
            <a:off x="4200525" y="1803400"/>
            <a:ext cx="2057400" cy="2057400"/>
            <a:chOff x="4724400" y="1828800"/>
            <a:chExt cx="2057400" cy="2057400"/>
          </a:xfrm>
        </p:grpSpPr>
        <p:sp>
          <p:nvSpPr>
            <p:cNvPr id="865" name="Google Shape;865;p50"/>
            <p:cNvSpPr/>
            <p:nvPr/>
          </p:nvSpPr>
          <p:spPr>
            <a:xfrm>
              <a:off x="4800600" y="2095500"/>
              <a:ext cx="152400" cy="17907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50"/>
            <p:cNvSpPr/>
            <p:nvPr/>
          </p:nvSpPr>
          <p:spPr>
            <a:xfrm flipH="1">
              <a:off x="5791200" y="2095500"/>
              <a:ext cx="152400" cy="17526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50"/>
            <p:cNvSpPr/>
            <p:nvPr/>
          </p:nvSpPr>
          <p:spPr>
            <a:xfrm>
              <a:off x="4724400" y="2269044"/>
              <a:ext cx="1752600" cy="7027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660400" lvl="0" marL="660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-2+2j</a:t>
              </a:r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50"/>
            <p:cNvSpPr/>
            <p:nvPr/>
          </p:nvSpPr>
          <p:spPr>
            <a:xfrm>
              <a:off x="4800600" y="3183444"/>
              <a:ext cx="1752600" cy="7027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660400" lvl="0" marL="660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-2-2j</a:t>
              </a:r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50"/>
            <p:cNvSpPr/>
            <p:nvPr/>
          </p:nvSpPr>
          <p:spPr>
            <a:xfrm>
              <a:off x="4800600" y="1828800"/>
              <a:ext cx="1981200" cy="7027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660400" lvl="0" marL="660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10</a:t>
              </a:r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50"/>
            <p:cNvSpPr/>
            <p:nvPr/>
          </p:nvSpPr>
          <p:spPr>
            <a:xfrm>
              <a:off x="4724400" y="2667000"/>
              <a:ext cx="1752600" cy="7027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660400" lvl="0" marL="660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-2 </a:t>
              </a:r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1" name="Google Shape;871;p50"/>
          <p:cNvGrpSpPr/>
          <p:nvPr/>
        </p:nvGrpSpPr>
        <p:grpSpPr>
          <a:xfrm>
            <a:off x="2362200" y="1828800"/>
            <a:ext cx="2057400" cy="1981200"/>
            <a:chOff x="4724400" y="1828800"/>
            <a:chExt cx="2057400" cy="1981200"/>
          </a:xfrm>
        </p:grpSpPr>
        <p:sp>
          <p:nvSpPr>
            <p:cNvPr id="872" name="Google Shape;872;p50"/>
            <p:cNvSpPr/>
            <p:nvPr/>
          </p:nvSpPr>
          <p:spPr>
            <a:xfrm>
              <a:off x="4876800" y="2019300"/>
              <a:ext cx="152400" cy="17907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50"/>
            <p:cNvSpPr/>
            <p:nvPr/>
          </p:nvSpPr>
          <p:spPr>
            <a:xfrm flipH="1">
              <a:off x="5486400" y="2019300"/>
              <a:ext cx="152400" cy="17526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50"/>
            <p:cNvSpPr/>
            <p:nvPr/>
          </p:nvSpPr>
          <p:spPr>
            <a:xfrm>
              <a:off x="4724400" y="2269044"/>
              <a:ext cx="1752600" cy="7027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660400" lvl="0" marL="660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0</a:t>
              </a:r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50"/>
            <p:cNvSpPr/>
            <p:nvPr/>
          </p:nvSpPr>
          <p:spPr>
            <a:xfrm>
              <a:off x="4828822" y="3107244"/>
              <a:ext cx="1752600" cy="7027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660400" lvl="0" marL="660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0 </a:t>
              </a:r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50"/>
            <p:cNvSpPr/>
            <p:nvPr/>
          </p:nvSpPr>
          <p:spPr>
            <a:xfrm>
              <a:off x="4800600" y="1828800"/>
              <a:ext cx="1981200" cy="7027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660400" lvl="0" marL="660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1</a:t>
              </a:r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50"/>
            <p:cNvSpPr/>
            <p:nvPr/>
          </p:nvSpPr>
          <p:spPr>
            <a:xfrm>
              <a:off x="4724400" y="2667000"/>
              <a:ext cx="1752600" cy="7027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660400" lvl="0" marL="660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0 </a:t>
              </a:r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8" name="Google Shape;878;p50"/>
          <p:cNvSpPr/>
          <p:nvPr/>
        </p:nvSpPr>
        <p:spPr>
          <a:xfrm rot="10800000">
            <a:off x="4343401" y="4307730"/>
            <a:ext cx="609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🡺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50"/>
          <p:cNvSpPr/>
          <p:nvPr/>
        </p:nvSpPr>
        <p:spPr>
          <a:xfrm>
            <a:off x="4925976" y="4267200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ANS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51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5" name="Google Shape;885;p51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886" name="Google Shape;886;p51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887" name="Google Shape;887;p51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8" name="Google Shape;888;p51"/>
          <p:cNvSpPr txBox="1"/>
          <p:nvPr>
            <p:ph idx="1" type="body"/>
          </p:nvPr>
        </p:nvSpPr>
        <p:spPr>
          <a:xfrm>
            <a:off x="228600" y="2667000"/>
            <a:ext cx="8534400" cy="21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HW-2.  Let x[n]  = { 1, 2, 3, 4 } and  x[n]  🡨🡪 X[k]. 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            Find inverse DFT of the following without  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            using DFT/iDFT equations.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            (a)   P[k] =  8 X[K]       (b)  Q[k] = 8 + X[k]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51"/>
          <p:cNvSpPr txBox="1"/>
          <p:nvPr/>
        </p:nvSpPr>
        <p:spPr>
          <a:xfrm>
            <a:off x="228600" y="228600"/>
            <a:ext cx="8686800" cy="21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HW-1.  Let X[k]  be 4 point DFT of x[n] with    </a:t>
            </a:r>
            <a:endParaRPr/>
          </a:p>
          <a:p>
            <a:pPr indent="0" lvl="0" marL="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X[k] ={ 1, 2, 3, 4 }. </a:t>
            </a:r>
            <a:endParaRPr/>
          </a:p>
          <a:p>
            <a:pPr indent="620713" lvl="0" marL="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Find 4 point DFT of p[n] such that </a:t>
            </a:r>
            <a:endParaRPr/>
          </a:p>
          <a:p>
            <a:pPr indent="620713" lvl="0" marL="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p[n] = 2 + 3 δ[n]  + 4 x[n]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52"/>
          <p:cNvSpPr txBox="1"/>
          <p:nvPr/>
        </p:nvSpPr>
        <p:spPr>
          <a:xfrm>
            <a:off x="-533400" y="76200"/>
            <a:ext cx="9601200" cy="59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60400" lvl="0" marL="660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     [2]  Periodicity Property</a:t>
            </a:r>
            <a:endParaRPr/>
          </a:p>
          <a:p>
            <a:pPr indent="254000" lvl="0" marL="660400" marR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54000" lvl="0" marL="660400" marR="0" rtl="0" algn="l"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If      x[n]   🡪   X[k]</a:t>
            </a:r>
            <a:endParaRPr/>
          </a:p>
          <a:p>
            <a:pPr indent="254000" lvl="0" marL="660400" marR="0" rtl="0" algn="l"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Then </a:t>
            </a:r>
            <a:endParaRPr b="1" sz="40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0400" lvl="0" marL="660400" marR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 sz="3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(i) </a:t>
            </a:r>
            <a:r>
              <a:rPr b="1" lang="en-US" sz="3200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x[n] = x[n+N]        </a:t>
            </a:r>
            <a:r>
              <a:rPr b="1" lang="en-US" sz="3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i.e. x[n] is periodic </a:t>
            </a:r>
            <a:endParaRPr/>
          </a:p>
          <a:p>
            <a:pPr indent="-660400" lvl="0" marL="660400" marR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                   = </a:t>
            </a:r>
            <a:r>
              <a:rPr b="1" lang="en-US" sz="3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x[n Mod N]</a:t>
            </a:r>
            <a:endParaRPr/>
          </a:p>
          <a:p>
            <a:pPr indent="-660400" lvl="0" marL="660400" marR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                   = x[((n))]</a:t>
            </a:r>
            <a:r>
              <a:rPr baseline="-25000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</a:t>
            </a:r>
            <a:endParaRPr sz="3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0400" lvl="0" marL="660400" marR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      (ii) </a:t>
            </a:r>
            <a:r>
              <a:rPr b="1" lang="en-US" sz="3200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X[k] = X[k+N]        </a:t>
            </a:r>
            <a:r>
              <a:rPr b="1" lang="en-US" sz="3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i.e. X[k] is periodic  </a:t>
            </a:r>
            <a:endParaRPr/>
          </a:p>
          <a:p>
            <a:pPr indent="-660400" lvl="0" marL="660400" marR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                   = </a:t>
            </a:r>
            <a:r>
              <a:rPr b="1" lang="en-US" sz="3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X[k Mod N]</a:t>
            </a:r>
            <a:endParaRPr/>
          </a:p>
          <a:p>
            <a:pPr indent="-660400" lvl="0" marL="660400" marR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                   = X[((k))]</a:t>
            </a:r>
            <a:r>
              <a:rPr baseline="-25000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</a:t>
            </a:r>
            <a:endParaRPr sz="3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0400" lvl="0" marL="660400" marR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endParaRPr/>
          </a:p>
          <a:p>
            <a:pPr indent="-660400" lvl="0" marL="660400" marR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0400" lvl="0" marL="660400" marR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0400" lvl="0" marL="660400" marR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grpSp>
        <p:nvGrpSpPr>
          <p:cNvPr id="895" name="Google Shape;895;p52"/>
          <p:cNvGrpSpPr/>
          <p:nvPr/>
        </p:nvGrpSpPr>
        <p:grpSpPr>
          <a:xfrm>
            <a:off x="0" y="6365875"/>
            <a:ext cx="9144000" cy="568325"/>
            <a:chOff x="0" y="6324600"/>
            <a:chExt cx="9144000" cy="568325"/>
          </a:xfrm>
        </p:grpSpPr>
        <p:sp>
          <p:nvSpPr>
            <p:cNvPr id="896" name="Google Shape;896;p52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897" name="Google Shape;897;p52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8" name="Google Shape;898;p52"/>
          <p:cNvSpPr txBox="1"/>
          <p:nvPr/>
        </p:nvSpPr>
        <p:spPr>
          <a:xfrm>
            <a:off x="4876800" y="4800600"/>
            <a:ext cx="4114800" cy="1524000"/>
          </a:xfrm>
          <a:prstGeom prst="rect">
            <a:avLst/>
          </a:prstGeom>
          <a:solidFill>
            <a:srgbClr val="FFFFBD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 :</a:t>
            </a:r>
            <a:endParaRPr/>
          </a:p>
          <a:p>
            <a:pPr indent="0" lvl="0" marL="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Both DFT and IDFT  equations produce periodic results with period = N.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53"/>
          <p:cNvSpPr txBox="1"/>
          <p:nvPr/>
        </p:nvSpPr>
        <p:spPr>
          <a:xfrm>
            <a:off x="304800" y="76200"/>
            <a:ext cx="82296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60400" lvl="0" marL="660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[3]  Time Shift </a:t>
            </a:r>
            <a:r>
              <a:rPr b="1" lang="en-US" sz="3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Property</a:t>
            </a:r>
            <a:endParaRPr/>
          </a:p>
          <a:p>
            <a:pPr indent="254000" lvl="0" marL="660400" marR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54000" lvl="0" marL="660400" marR="0" rtl="0" algn="l"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If      x[n]   🡪   X[k]</a:t>
            </a:r>
            <a:endParaRPr/>
          </a:p>
          <a:p>
            <a:pPr indent="254000" lvl="0" marL="660400" marR="0" rtl="0" algn="l"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Then </a:t>
            </a:r>
            <a:endParaRPr b="1" sz="40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0400" lvl="0" marL="660400" marR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r>
              <a:rPr b="1" lang="en-US" sz="3200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DFT { x[n - m]  }  =</a:t>
            </a:r>
            <a:endParaRPr/>
          </a:p>
        </p:txBody>
      </p:sp>
      <p:grpSp>
        <p:nvGrpSpPr>
          <p:cNvPr id="904" name="Google Shape;904;p53"/>
          <p:cNvGrpSpPr/>
          <p:nvPr/>
        </p:nvGrpSpPr>
        <p:grpSpPr>
          <a:xfrm>
            <a:off x="0" y="6442075"/>
            <a:ext cx="9144000" cy="568325"/>
            <a:chOff x="0" y="6324600"/>
            <a:chExt cx="9144000" cy="568325"/>
          </a:xfrm>
        </p:grpSpPr>
        <p:sp>
          <p:nvSpPr>
            <p:cNvPr id="905" name="Google Shape;905;p53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906" name="Google Shape;906;p53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07" name="Google Shape;90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9200" y="2286000"/>
            <a:ext cx="10668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53"/>
          <p:cNvSpPr/>
          <p:nvPr/>
        </p:nvSpPr>
        <p:spPr>
          <a:xfrm>
            <a:off x="6096000" y="2362200"/>
            <a:ext cx="959918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161645"/>
                </a:solidFill>
                <a:latin typeface="Arial"/>
                <a:ea typeface="Arial"/>
                <a:cs typeface="Arial"/>
                <a:sym typeface="Arial"/>
              </a:rPr>
              <a:t>X[k]</a:t>
            </a:r>
            <a:endParaRPr b="1" sz="3200">
              <a:solidFill>
                <a:srgbClr val="16164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53"/>
          <p:cNvSpPr txBox="1"/>
          <p:nvPr/>
        </p:nvSpPr>
        <p:spPr>
          <a:xfrm>
            <a:off x="304800" y="3276600"/>
            <a:ext cx="8229600" cy="3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60400" lvl="0" marL="660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[4]  Frequency Shift </a:t>
            </a:r>
            <a:r>
              <a:rPr b="1" lang="en-US" sz="3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Property</a:t>
            </a:r>
            <a:endParaRPr/>
          </a:p>
          <a:p>
            <a:pPr indent="254000" lvl="0" marL="660400" marR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54000" lvl="0" marL="660400" marR="0" rtl="0" algn="l"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If          x[n]   🡪   X[k]</a:t>
            </a:r>
            <a:endParaRPr/>
          </a:p>
          <a:p>
            <a:pPr indent="254000" lvl="0" marL="660400" marR="0" rtl="0" algn="l"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Then </a:t>
            </a:r>
            <a:endParaRPr b="1" sz="3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0400" lvl="0" marL="660400" marR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        DFT {           x[n]  }  =</a:t>
            </a:r>
            <a:endParaRPr/>
          </a:p>
        </p:txBody>
      </p:sp>
      <p:pic>
        <p:nvPicPr>
          <p:cNvPr id="910" name="Google Shape;910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90800" y="5486400"/>
            <a:ext cx="990600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53"/>
          <p:cNvSpPr/>
          <p:nvPr/>
        </p:nvSpPr>
        <p:spPr>
          <a:xfrm>
            <a:off x="5638800" y="5511800"/>
            <a:ext cx="16891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60400" lvl="0" marL="660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X[ k-m ]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/>
          <p:nvPr/>
        </p:nvSpPr>
        <p:spPr>
          <a:xfrm>
            <a:off x="609600" y="1143000"/>
            <a:ext cx="8534400" cy="4186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66825" lvl="0" marL="12668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Objective : 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explore  the properties of DFT in mathematical problem solving</a:t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Outcome 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At the end of module, students will be able to 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8463" lvl="0" marL="3984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Derive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DFT from DTFT </a:t>
            </a:r>
            <a:endParaRPr/>
          </a:p>
          <a:p>
            <a:pPr indent="-398463" lvl="0" marL="3984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Covert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signal from time domain to frequency domain</a:t>
            </a:r>
            <a:endParaRPr/>
          </a:p>
          <a:p>
            <a:pPr indent="-398463" lvl="0" marL="3984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Justify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need of DFT</a:t>
            </a:r>
            <a:endParaRPr/>
          </a:p>
          <a:p>
            <a:pPr indent="-398463" lvl="0" marL="3984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Evaluate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DFT and IDFT equations,</a:t>
            </a:r>
            <a:endParaRPr/>
          </a:p>
          <a:p>
            <a:pPr indent="-398463" lvl="0" marL="3984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Apply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DFT properties in problem solving</a:t>
            </a:r>
            <a:endParaRPr/>
          </a:p>
          <a:p>
            <a:pPr indent="-398463" lvl="0" marL="3984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Perform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Linear and Circular Convolution using DFT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145" name="Google Shape;145;p18"/>
          <p:cNvSpPr txBox="1"/>
          <p:nvPr/>
        </p:nvSpPr>
        <p:spPr>
          <a:xfrm>
            <a:off x="407988" y="339725"/>
            <a:ext cx="82296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1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Chapter-2</a:t>
            </a: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Discrete </a:t>
            </a: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Fourier Transform</a:t>
            </a:r>
            <a:endParaRPr/>
          </a:p>
        </p:txBody>
      </p:sp>
      <p:sp>
        <p:nvSpPr>
          <p:cNvPr id="146" name="Google Shape;146;p18"/>
          <p:cNvSpPr txBox="1"/>
          <p:nvPr/>
        </p:nvSpPr>
        <p:spPr>
          <a:xfrm>
            <a:off x="8382000" y="6213475"/>
            <a:ext cx="619125" cy="64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7" name="Google Shape;147;p18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148" name="Google Shape;148;p18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49" name="Google Shape;149;p18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54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7" name="Google Shape;917;p54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918" name="Google Shape;918;p54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919" name="Google Shape;919;p54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0" name="Google Shape;920;p54"/>
          <p:cNvSpPr txBox="1"/>
          <p:nvPr/>
        </p:nvSpPr>
        <p:spPr>
          <a:xfrm>
            <a:off x="152400" y="0"/>
            <a:ext cx="85344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Ex.  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  </a:t>
            </a:r>
            <a:r>
              <a:rPr b="1" lang="en-US" sz="28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x[n] = { 1, 2, 3, 4 }        </a:t>
            </a:r>
            <a:endParaRPr/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AutoNum type="alphaLcParenBoth"/>
            </a:pPr>
            <a:r>
              <a:rPr b="1" lang="en-US" sz="2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Find X[k]</a:t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0400" lvl="0" marL="660400" marR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54"/>
          <p:cNvSpPr/>
          <p:nvPr/>
        </p:nvSpPr>
        <p:spPr>
          <a:xfrm>
            <a:off x="152400" y="1524000"/>
            <a:ext cx="167640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Solution :</a:t>
            </a:r>
            <a:r>
              <a:rPr b="1"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endParaRPr/>
          </a:p>
        </p:txBody>
      </p:sp>
      <p:sp>
        <p:nvSpPr>
          <p:cNvPr id="922" name="Google Shape;922;p54"/>
          <p:cNvSpPr/>
          <p:nvPr/>
        </p:nvSpPr>
        <p:spPr>
          <a:xfrm>
            <a:off x="1676400" y="1524000"/>
            <a:ext cx="2438400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(a) To Find X[k]     </a:t>
            </a:r>
            <a:endParaRPr/>
          </a:p>
        </p:txBody>
      </p:sp>
      <p:grpSp>
        <p:nvGrpSpPr>
          <p:cNvPr id="923" name="Google Shape;923;p54"/>
          <p:cNvGrpSpPr/>
          <p:nvPr/>
        </p:nvGrpSpPr>
        <p:grpSpPr>
          <a:xfrm>
            <a:off x="807721" y="3962400"/>
            <a:ext cx="3002279" cy="1780472"/>
            <a:chOff x="5163015" y="3684245"/>
            <a:chExt cx="3295185" cy="2039132"/>
          </a:xfrm>
        </p:grpSpPr>
        <p:grpSp>
          <p:nvGrpSpPr>
            <p:cNvPr id="924" name="Google Shape;924;p54"/>
            <p:cNvGrpSpPr/>
            <p:nvPr/>
          </p:nvGrpSpPr>
          <p:grpSpPr>
            <a:xfrm>
              <a:off x="6374780" y="3855184"/>
              <a:ext cx="2083420" cy="1868193"/>
              <a:chOff x="4622180" y="2178784"/>
              <a:chExt cx="2083420" cy="1868193"/>
            </a:xfrm>
          </p:grpSpPr>
          <p:sp>
            <p:nvSpPr>
              <p:cNvPr id="925" name="Google Shape;925;p54"/>
              <p:cNvSpPr/>
              <p:nvPr/>
            </p:nvSpPr>
            <p:spPr>
              <a:xfrm>
                <a:off x="4622180" y="2247900"/>
                <a:ext cx="76203" cy="1711807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6600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54"/>
              <p:cNvSpPr/>
              <p:nvPr/>
            </p:nvSpPr>
            <p:spPr>
              <a:xfrm flipH="1">
                <a:off x="6400799" y="2286000"/>
                <a:ext cx="137534" cy="1673707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6600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p54"/>
              <p:cNvSpPr/>
              <p:nvPr/>
            </p:nvSpPr>
            <p:spPr>
              <a:xfrm>
                <a:off x="4724400" y="2178784"/>
                <a:ext cx="1981200" cy="18681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10      k=0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-2+2j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-2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-2-2j</a:t>
                </a:r>
                <a:endParaRPr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28" name="Google Shape;928;p54"/>
            <p:cNvSpPr/>
            <p:nvPr/>
          </p:nvSpPr>
          <p:spPr>
            <a:xfrm>
              <a:off x="5163015" y="3684245"/>
              <a:ext cx="1371600" cy="659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660400" lvl="0" marL="660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X[k] =</a:t>
              </a:r>
              <a:endParaRPr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29" name="Google Shape;929;p54"/>
          <p:cNvCxnSpPr/>
          <p:nvPr/>
        </p:nvCxnSpPr>
        <p:spPr>
          <a:xfrm rot="10800000">
            <a:off x="1143000" y="2451910"/>
            <a:ext cx="1981200" cy="0"/>
          </a:xfrm>
          <a:prstGeom prst="straightConnector1">
            <a:avLst/>
          </a:prstGeom>
          <a:noFill/>
          <a:ln cap="flat" cmpd="sng" w="76200">
            <a:solidFill>
              <a:srgbClr val="0C1C1D"/>
            </a:solidFill>
            <a:prstDash val="solid"/>
            <a:round/>
            <a:headEnd len="med" w="med" type="none"/>
            <a:tailEnd len="sm" w="sm" type="none"/>
          </a:ln>
        </p:spPr>
      </p:cxnSp>
      <p:cxnSp>
        <p:nvCxnSpPr>
          <p:cNvPr id="930" name="Google Shape;930;p54"/>
          <p:cNvCxnSpPr/>
          <p:nvPr/>
        </p:nvCxnSpPr>
        <p:spPr>
          <a:xfrm rot="10800000">
            <a:off x="1143000" y="2743200"/>
            <a:ext cx="1981200" cy="0"/>
          </a:xfrm>
          <a:prstGeom prst="straightConnector1">
            <a:avLst/>
          </a:prstGeom>
          <a:noFill/>
          <a:ln cap="flat" cmpd="sng" w="76200">
            <a:solidFill>
              <a:srgbClr val="0C0C0C"/>
            </a:solidFill>
            <a:prstDash val="solid"/>
            <a:round/>
            <a:headEnd len="med" w="med" type="none"/>
            <a:tailEnd len="sm" w="sm" type="none"/>
          </a:ln>
        </p:spPr>
      </p:cxnSp>
      <p:cxnSp>
        <p:nvCxnSpPr>
          <p:cNvPr id="931" name="Google Shape;931;p54"/>
          <p:cNvCxnSpPr/>
          <p:nvPr/>
        </p:nvCxnSpPr>
        <p:spPr>
          <a:xfrm rot="10800000">
            <a:off x="1115976" y="3012330"/>
            <a:ext cx="1981200" cy="0"/>
          </a:xfrm>
          <a:prstGeom prst="straightConnector1">
            <a:avLst/>
          </a:prstGeom>
          <a:noFill/>
          <a:ln cap="flat" cmpd="sng" w="76200">
            <a:solidFill>
              <a:srgbClr val="0C1C1D"/>
            </a:solidFill>
            <a:prstDash val="solid"/>
            <a:round/>
            <a:headEnd len="med" w="med" type="none"/>
            <a:tailEnd len="sm" w="sm" type="none"/>
          </a:ln>
        </p:spPr>
      </p:cxnSp>
      <p:cxnSp>
        <p:nvCxnSpPr>
          <p:cNvPr id="932" name="Google Shape;932;p54"/>
          <p:cNvCxnSpPr/>
          <p:nvPr/>
        </p:nvCxnSpPr>
        <p:spPr>
          <a:xfrm rot="10800000">
            <a:off x="1143000" y="3290110"/>
            <a:ext cx="1981200" cy="0"/>
          </a:xfrm>
          <a:prstGeom prst="straightConnector1">
            <a:avLst/>
          </a:prstGeom>
          <a:noFill/>
          <a:ln cap="flat" cmpd="sng" w="76200">
            <a:solidFill>
              <a:srgbClr val="0C1C1D"/>
            </a:solidFill>
            <a:prstDash val="solid"/>
            <a:round/>
            <a:headEnd len="med" w="med" type="none"/>
            <a:tailEnd len="sm" w="sm" type="none"/>
          </a:ln>
        </p:spPr>
      </p:cxnSp>
      <p:sp>
        <p:nvSpPr>
          <p:cNvPr id="933" name="Google Shape;933;p54"/>
          <p:cNvSpPr/>
          <p:nvPr/>
        </p:nvSpPr>
        <p:spPr>
          <a:xfrm rot="10800000">
            <a:off x="3810001" y="4231530"/>
            <a:ext cx="609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🡺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54"/>
          <p:cNvSpPr/>
          <p:nvPr/>
        </p:nvSpPr>
        <p:spPr>
          <a:xfrm>
            <a:off x="4392576" y="4191000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ANS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9" name="Google Shape;939;p55"/>
          <p:cNvGrpSpPr/>
          <p:nvPr/>
        </p:nvGrpSpPr>
        <p:grpSpPr>
          <a:xfrm>
            <a:off x="0" y="6442075"/>
            <a:ext cx="9144000" cy="568325"/>
            <a:chOff x="0" y="6324600"/>
            <a:chExt cx="9144000" cy="568325"/>
          </a:xfrm>
        </p:grpSpPr>
        <p:sp>
          <p:nvSpPr>
            <p:cNvPr id="940" name="Google Shape;940;p55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941" name="Google Shape;941;p55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2" name="Google Shape;942;p55"/>
          <p:cNvSpPr/>
          <p:nvPr/>
        </p:nvSpPr>
        <p:spPr>
          <a:xfrm>
            <a:off x="152400" y="1066800"/>
            <a:ext cx="19050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Solution :</a:t>
            </a:r>
            <a:endParaRPr b="1"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55"/>
          <p:cNvSpPr/>
          <p:nvPr/>
        </p:nvSpPr>
        <p:spPr>
          <a:xfrm>
            <a:off x="304800" y="1702624"/>
            <a:ext cx="45720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0" lvl="6" marL="2743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(b) To find P[k]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55"/>
          <p:cNvSpPr txBox="1"/>
          <p:nvPr/>
        </p:nvSpPr>
        <p:spPr>
          <a:xfrm>
            <a:off x="-914400" y="228600"/>
            <a:ext cx="9296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</a:t>
            </a:r>
            <a:r>
              <a:rPr b="1" lang="en-US" sz="2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(b) Let p[n] = { 4, 1, 2, 3 }. Find P[k] using X[k]. </a:t>
            </a:r>
            <a:endParaRPr sz="28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55"/>
          <p:cNvSpPr/>
          <p:nvPr/>
        </p:nvSpPr>
        <p:spPr>
          <a:xfrm>
            <a:off x="2797175" y="2200275"/>
            <a:ext cx="4741863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Now,  x[n] = { 1, 2, 3, 4 }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55"/>
          <p:cNvSpPr/>
          <p:nvPr/>
        </p:nvSpPr>
        <p:spPr>
          <a:xfrm>
            <a:off x="2786063" y="3140075"/>
            <a:ext cx="48260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Given p[n] = { 4, 1, 2, 3 }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55"/>
          <p:cNvSpPr/>
          <p:nvPr/>
        </p:nvSpPr>
        <p:spPr>
          <a:xfrm>
            <a:off x="914400" y="3876675"/>
            <a:ext cx="7024688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comparing x[n] and p[n] we get,</a:t>
            </a:r>
            <a:endParaRPr/>
          </a:p>
        </p:txBody>
      </p:sp>
      <p:sp>
        <p:nvSpPr>
          <p:cNvPr id="948" name="Google Shape;948;p55"/>
          <p:cNvSpPr/>
          <p:nvPr/>
        </p:nvSpPr>
        <p:spPr>
          <a:xfrm>
            <a:off x="2938463" y="4562475"/>
            <a:ext cx="2544762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p[n] = x[n-1]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9" name="Google Shape;949;p55"/>
          <p:cNvCxnSpPr/>
          <p:nvPr/>
        </p:nvCxnSpPr>
        <p:spPr>
          <a:xfrm>
            <a:off x="5715000" y="2809875"/>
            <a:ext cx="381000" cy="381000"/>
          </a:xfrm>
          <a:prstGeom prst="straightConnector1">
            <a:avLst/>
          </a:prstGeom>
          <a:noFill/>
          <a:ln cap="flat" cmpd="sng" w="76200">
            <a:solidFill>
              <a:srgbClr val="FF66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0" name="Google Shape;950;p55"/>
          <p:cNvCxnSpPr/>
          <p:nvPr/>
        </p:nvCxnSpPr>
        <p:spPr>
          <a:xfrm>
            <a:off x="6172200" y="2809875"/>
            <a:ext cx="381000" cy="381000"/>
          </a:xfrm>
          <a:prstGeom prst="straightConnector1">
            <a:avLst/>
          </a:prstGeom>
          <a:noFill/>
          <a:ln cap="flat" cmpd="sng" w="76200">
            <a:solidFill>
              <a:srgbClr val="FF66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1" name="Google Shape;951;p55"/>
          <p:cNvCxnSpPr/>
          <p:nvPr/>
        </p:nvCxnSpPr>
        <p:spPr>
          <a:xfrm>
            <a:off x="6629400" y="2809875"/>
            <a:ext cx="381000" cy="381000"/>
          </a:xfrm>
          <a:prstGeom prst="straightConnector1">
            <a:avLst/>
          </a:prstGeom>
          <a:noFill/>
          <a:ln cap="flat" cmpd="sng" w="76200">
            <a:solidFill>
              <a:srgbClr val="FF66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6" name="Google Shape;956;p56"/>
          <p:cNvGrpSpPr/>
          <p:nvPr/>
        </p:nvGrpSpPr>
        <p:grpSpPr>
          <a:xfrm>
            <a:off x="0" y="6442075"/>
            <a:ext cx="9144000" cy="568325"/>
            <a:chOff x="0" y="6324600"/>
            <a:chExt cx="9144000" cy="568325"/>
          </a:xfrm>
        </p:grpSpPr>
        <p:sp>
          <p:nvSpPr>
            <p:cNvPr id="957" name="Google Shape;957;p56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958" name="Google Shape;958;p56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9" name="Google Shape;959;p56"/>
          <p:cNvSpPr/>
          <p:nvPr/>
        </p:nvSpPr>
        <p:spPr>
          <a:xfrm>
            <a:off x="304800" y="228600"/>
            <a:ext cx="45720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0" lvl="6" marL="2743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Now  p[n] = x[n – 1] 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56"/>
          <p:cNvSpPr/>
          <p:nvPr/>
        </p:nvSpPr>
        <p:spPr>
          <a:xfrm>
            <a:off x="304800" y="1031875"/>
            <a:ext cx="6248400" cy="492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By Time Shift Property of DFT,</a:t>
            </a:r>
            <a:endParaRPr/>
          </a:p>
        </p:txBody>
      </p:sp>
      <p:sp>
        <p:nvSpPr>
          <p:cNvPr id="961" name="Google Shape;961;p56"/>
          <p:cNvSpPr/>
          <p:nvPr/>
        </p:nvSpPr>
        <p:spPr>
          <a:xfrm>
            <a:off x="-76200" y="1762780"/>
            <a:ext cx="45720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0" lvl="6" marL="2743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P[k] =        X[k] 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2" name="Google Shape;96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200" y="1762125"/>
            <a:ext cx="609600" cy="5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56"/>
          <p:cNvSpPr/>
          <p:nvPr/>
        </p:nvSpPr>
        <p:spPr>
          <a:xfrm>
            <a:off x="6172200" y="228600"/>
            <a:ext cx="2895600" cy="1685925"/>
          </a:xfrm>
          <a:prstGeom prst="cloudCallout">
            <a:avLst>
              <a:gd fmla="val -117606" name="adj1"/>
              <a:gd fmla="val 56593" name="adj2"/>
            </a:avLst>
          </a:prstGeom>
          <a:solidFill>
            <a:srgbClr val="2FFCFF"/>
          </a:solidFill>
          <a:ln cap="flat" cmpd="sng" w="9525">
            <a:solidFill>
              <a:srgbClr val="E6FE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271463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Time Shift   </a:t>
            </a:r>
            <a:endParaRPr/>
          </a:p>
          <a:p>
            <a:pPr indent="271463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Property of DFT </a:t>
            </a:r>
            <a:endParaRPr/>
          </a:p>
          <a:p>
            <a:pPr indent="271463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DFT {x[n-m]} =   </a:t>
            </a:r>
            <a:endParaRPr/>
          </a:p>
          <a:p>
            <a:pPr indent="271463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W</a:t>
            </a:r>
            <a:r>
              <a:rPr b="1" baseline="-25000"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N</a:t>
            </a:r>
            <a:r>
              <a:rPr b="1" baseline="30000"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mk </a:t>
            </a:r>
            <a:r>
              <a:rPr b="1"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X[k]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964" name="Google Shape;964;p56"/>
          <p:cNvGrpSpPr/>
          <p:nvPr/>
        </p:nvGrpSpPr>
        <p:grpSpPr>
          <a:xfrm>
            <a:off x="6324600" y="2057400"/>
            <a:ext cx="2590800" cy="2286000"/>
            <a:chOff x="4756658" y="3308350"/>
            <a:chExt cx="3193542" cy="2773363"/>
          </a:xfrm>
        </p:grpSpPr>
        <p:pic>
          <p:nvPicPr>
            <p:cNvPr id="965" name="Google Shape;965;p5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61088" y="3308350"/>
              <a:ext cx="406400" cy="457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66" name="Google Shape;966;p56"/>
            <p:cNvGrpSpPr/>
            <p:nvPr/>
          </p:nvGrpSpPr>
          <p:grpSpPr>
            <a:xfrm>
              <a:off x="4756658" y="3795615"/>
              <a:ext cx="3193542" cy="2286098"/>
              <a:chOff x="4832858" y="3795615"/>
              <a:chExt cx="3193542" cy="2286098"/>
            </a:xfrm>
          </p:grpSpPr>
          <p:grpSp>
            <p:nvGrpSpPr>
              <p:cNvPr id="967" name="Google Shape;967;p56"/>
              <p:cNvGrpSpPr/>
              <p:nvPr/>
            </p:nvGrpSpPr>
            <p:grpSpPr>
              <a:xfrm>
                <a:off x="4832858" y="3795615"/>
                <a:ext cx="3193542" cy="2286098"/>
                <a:chOff x="4718558" y="3795615"/>
                <a:chExt cx="3193542" cy="2286098"/>
              </a:xfrm>
            </p:grpSpPr>
            <p:grpSp>
              <p:nvGrpSpPr>
                <p:cNvPr id="968" name="Google Shape;968;p56"/>
                <p:cNvGrpSpPr/>
                <p:nvPr/>
              </p:nvGrpSpPr>
              <p:grpSpPr>
                <a:xfrm>
                  <a:off x="5278211" y="3795615"/>
                  <a:ext cx="2058582" cy="1766092"/>
                  <a:chOff x="5278211" y="3795615"/>
                  <a:chExt cx="2058582" cy="1766092"/>
                </a:xfrm>
              </p:grpSpPr>
              <p:sp>
                <p:nvSpPr>
                  <p:cNvPr id="969" name="Google Shape;969;p56"/>
                  <p:cNvSpPr/>
                  <p:nvPr/>
                </p:nvSpPr>
                <p:spPr>
                  <a:xfrm>
                    <a:off x="5333002" y="3795615"/>
                    <a:ext cx="1982266" cy="1750685"/>
                  </a:xfrm>
                  <a:prstGeom prst="ellipse">
                    <a:avLst/>
                  </a:prstGeom>
                  <a:solidFill>
                    <a:schemeClr val="lt1"/>
                  </a:solidFill>
                  <a:ln cap="flat" cmpd="sng" w="57150">
                    <a:solidFill>
                      <a:srgbClr val="FF66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40000" rotWithShape="0" dir="5400000" dist="23000">
                      <a:srgbClr val="000000">
                        <a:alpha val="34901"/>
                      </a:srgbClr>
                    </a:outerShdw>
                  </a:effectLst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32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970" name="Google Shape;970;p56"/>
                  <p:cNvCxnSpPr/>
                  <p:nvPr/>
                </p:nvCxnSpPr>
                <p:spPr>
                  <a:xfrm>
                    <a:off x="6399473" y="3811022"/>
                    <a:ext cx="0" cy="1750685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00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40000" rotWithShape="0" dir="5400000" dist="20000">
                      <a:srgbClr val="000000">
                        <a:alpha val="37647"/>
                      </a:srgbClr>
                    </a:outerShdw>
                  </a:effectLst>
                </p:spPr>
              </p:cxnSp>
              <p:cxnSp>
                <p:nvCxnSpPr>
                  <p:cNvPr id="971" name="Google Shape;971;p56"/>
                  <p:cNvCxnSpPr/>
                  <p:nvPr/>
                </p:nvCxnSpPr>
                <p:spPr>
                  <a:xfrm>
                    <a:off x="5278211" y="4810588"/>
                    <a:ext cx="2058582" cy="0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00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40000" rotWithShape="0" dir="5400000" dist="20000">
                      <a:srgbClr val="000000">
                        <a:alpha val="37647"/>
                      </a:srgbClr>
                    </a:outerShdw>
                  </a:effectLst>
                </p:spPr>
              </p:cxnSp>
            </p:grpSp>
            <p:pic>
              <p:nvPicPr>
                <p:cNvPr id="972" name="Google Shape;972;p56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7391400" y="4419600"/>
                  <a:ext cx="520700" cy="457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73" name="Google Shape;973;p56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6172200" y="5638800"/>
                  <a:ext cx="558800" cy="4429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74" name="Google Shape;974;p56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4718558" y="4495801"/>
                  <a:ext cx="571500" cy="4572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975" name="Google Shape;975;p56"/>
                <p:cNvSpPr/>
                <p:nvPr/>
              </p:nvSpPr>
              <p:spPr>
                <a:xfrm>
                  <a:off x="5395976" y="4346280"/>
                  <a:ext cx="422850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000">
                      <a:solidFill>
                        <a:schemeClr val="dk1"/>
                      </a:solidFill>
                      <a:latin typeface="Cambria"/>
                      <a:ea typeface="Cambria"/>
                      <a:cs typeface="Cambria"/>
                      <a:sym typeface="Cambria"/>
                    </a:rPr>
                    <a:t>-1</a:t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6" name="Google Shape;976;p56"/>
              <p:cNvGrpSpPr/>
              <p:nvPr/>
            </p:nvGrpSpPr>
            <p:grpSpPr>
              <a:xfrm>
                <a:off x="6090920" y="3832693"/>
                <a:ext cx="1224280" cy="1519241"/>
                <a:chOff x="6090920" y="3832693"/>
                <a:chExt cx="1224280" cy="1519241"/>
              </a:xfrm>
            </p:grpSpPr>
            <p:sp>
              <p:nvSpPr>
                <p:cNvPr id="977" name="Google Shape;977;p56"/>
                <p:cNvSpPr/>
                <p:nvPr/>
              </p:nvSpPr>
              <p:spPr>
                <a:xfrm>
                  <a:off x="6978733" y="4346279"/>
                  <a:ext cx="336467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000">
                      <a:solidFill>
                        <a:schemeClr val="dk1"/>
                      </a:solidFill>
                      <a:latin typeface="Cambria"/>
                      <a:ea typeface="Cambria"/>
                      <a:cs typeface="Cambria"/>
                      <a:sym typeface="Cambria"/>
                    </a:rPr>
                    <a:t>1</a:t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8" name="Google Shape;978;p56"/>
                <p:cNvSpPr/>
                <p:nvPr/>
              </p:nvSpPr>
              <p:spPr>
                <a:xfrm>
                  <a:off x="6215915" y="3832693"/>
                  <a:ext cx="262101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000">
                      <a:solidFill>
                        <a:schemeClr val="dk1"/>
                      </a:solidFill>
                      <a:latin typeface="Cambria"/>
                      <a:ea typeface="Cambria"/>
                      <a:cs typeface="Cambria"/>
                      <a:sym typeface="Cambria"/>
                    </a:rPr>
                    <a:t>j</a:t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9" name="Google Shape;979;p56"/>
                <p:cNvSpPr/>
                <p:nvPr/>
              </p:nvSpPr>
              <p:spPr>
                <a:xfrm>
                  <a:off x="6090920" y="4951824"/>
                  <a:ext cx="348485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000">
                      <a:solidFill>
                        <a:schemeClr val="dk1"/>
                      </a:solidFill>
                      <a:latin typeface="Cambria"/>
                      <a:ea typeface="Cambria"/>
                      <a:cs typeface="Cambria"/>
                      <a:sym typeface="Cambria"/>
                    </a:rPr>
                    <a:t>-j</a:t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pic>
        <p:nvPicPr>
          <p:cNvPr id="980" name="Google Shape;980;p5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1000" y="2438400"/>
            <a:ext cx="4343400" cy="18589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1" name="Google Shape;981;p56"/>
          <p:cNvGrpSpPr/>
          <p:nvPr/>
        </p:nvGrpSpPr>
        <p:grpSpPr>
          <a:xfrm>
            <a:off x="3276600" y="4267200"/>
            <a:ext cx="1981200" cy="2074356"/>
            <a:chOff x="4724400" y="1752600"/>
            <a:chExt cx="1981200" cy="2074356"/>
          </a:xfrm>
        </p:grpSpPr>
        <p:sp>
          <p:nvSpPr>
            <p:cNvPr id="982" name="Google Shape;982;p56"/>
            <p:cNvSpPr/>
            <p:nvPr/>
          </p:nvSpPr>
          <p:spPr>
            <a:xfrm>
              <a:off x="4800600" y="2019300"/>
              <a:ext cx="152400" cy="17907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AF00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56"/>
            <p:cNvSpPr/>
            <p:nvPr/>
          </p:nvSpPr>
          <p:spPr>
            <a:xfrm flipH="1">
              <a:off x="5791200" y="2019300"/>
              <a:ext cx="152400" cy="17526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AF00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56"/>
            <p:cNvSpPr/>
            <p:nvPr/>
          </p:nvSpPr>
          <p:spPr>
            <a:xfrm>
              <a:off x="4724400" y="2209800"/>
              <a:ext cx="1752600" cy="7027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660400" lvl="0" marL="660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-2+2j</a:t>
              </a:r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56"/>
            <p:cNvSpPr/>
            <p:nvPr/>
          </p:nvSpPr>
          <p:spPr>
            <a:xfrm>
              <a:off x="4800600" y="3124200"/>
              <a:ext cx="1752600" cy="7027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660400" lvl="0" marL="660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-2-2j</a:t>
              </a:r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56"/>
            <p:cNvSpPr/>
            <p:nvPr/>
          </p:nvSpPr>
          <p:spPr>
            <a:xfrm>
              <a:off x="4724400" y="1752600"/>
              <a:ext cx="1981200" cy="7027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660400" lvl="0" marL="660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10</a:t>
              </a:r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56"/>
            <p:cNvSpPr/>
            <p:nvPr/>
          </p:nvSpPr>
          <p:spPr>
            <a:xfrm>
              <a:off x="4724400" y="2667000"/>
              <a:ext cx="1752600" cy="7027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660400" lvl="0" marL="660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-2 </a:t>
              </a:r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8" name="Google Shape;988;p56"/>
          <p:cNvGrpSpPr/>
          <p:nvPr/>
        </p:nvGrpSpPr>
        <p:grpSpPr>
          <a:xfrm>
            <a:off x="1828800" y="4267200"/>
            <a:ext cx="2057400" cy="2074356"/>
            <a:chOff x="4648200" y="1752600"/>
            <a:chExt cx="2057400" cy="2074356"/>
          </a:xfrm>
        </p:grpSpPr>
        <p:sp>
          <p:nvSpPr>
            <p:cNvPr id="989" name="Google Shape;989;p56"/>
            <p:cNvSpPr/>
            <p:nvPr/>
          </p:nvSpPr>
          <p:spPr>
            <a:xfrm>
              <a:off x="4800600" y="2019300"/>
              <a:ext cx="152400" cy="17907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AF00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56"/>
            <p:cNvSpPr/>
            <p:nvPr/>
          </p:nvSpPr>
          <p:spPr>
            <a:xfrm flipH="1">
              <a:off x="5638800" y="2019300"/>
              <a:ext cx="152400" cy="17526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AF00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56"/>
            <p:cNvSpPr/>
            <p:nvPr/>
          </p:nvSpPr>
          <p:spPr>
            <a:xfrm>
              <a:off x="4724400" y="2209800"/>
              <a:ext cx="1752600" cy="7027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660400" lvl="0" marL="660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- j</a:t>
              </a:r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56"/>
            <p:cNvSpPr/>
            <p:nvPr/>
          </p:nvSpPr>
          <p:spPr>
            <a:xfrm>
              <a:off x="4800600" y="3124200"/>
              <a:ext cx="1752600" cy="7027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660400" lvl="0" marL="660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j</a:t>
              </a:r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56"/>
            <p:cNvSpPr/>
            <p:nvPr/>
          </p:nvSpPr>
          <p:spPr>
            <a:xfrm>
              <a:off x="4724400" y="1752600"/>
              <a:ext cx="1981200" cy="6588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660400" lvl="0" marL="660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1</a:t>
              </a:r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56"/>
            <p:cNvSpPr/>
            <p:nvPr/>
          </p:nvSpPr>
          <p:spPr>
            <a:xfrm>
              <a:off x="4648200" y="2667000"/>
              <a:ext cx="1752600" cy="7027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660400" lvl="0" marL="660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- 1 </a:t>
              </a:r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5" name="Google Shape;995;p56"/>
          <p:cNvSpPr/>
          <p:nvPr/>
        </p:nvSpPr>
        <p:spPr>
          <a:xfrm>
            <a:off x="304800" y="4343400"/>
            <a:ext cx="16002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0" lvl="6" marL="2743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P[k]  =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6" name="Google Shape;996;p56"/>
          <p:cNvGrpSpPr/>
          <p:nvPr/>
        </p:nvGrpSpPr>
        <p:grpSpPr>
          <a:xfrm>
            <a:off x="5760721" y="4419600"/>
            <a:ext cx="3002279" cy="1780472"/>
            <a:chOff x="5163015" y="3684245"/>
            <a:chExt cx="3295185" cy="2039132"/>
          </a:xfrm>
        </p:grpSpPr>
        <p:grpSp>
          <p:nvGrpSpPr>
            <p:cNvPr id="997" name="Google Shape;997;p56"/>
            <p:cNvGrpSpPr/>
            <p:nvPr/>
          </p:nvGrpSpPr>
          <p:grpSpPr>
            <a:xfrm>
              <a:off x="6374780" y="3855184"/>
              <a:ext cx="2083420" cy="1868193"/>
              <a:chOff x="4622180" y="2178784"/>
              <a:chExt cx="2083420" cy="1868193"/>
            </a:xfrm>
          </p:grpSpPr>
          <p:sp>
            <p:nvSpPr>
              <p:cNvPr id="998" name="Google Shape;998;p56"/>
              <p:cNvSpPr/>
              <p:nvPr/>
            </p:nvSpPr>
            <p:spPr>
              <a:xfrm>
                <a:off x="4622180" y="2247900"/>
                <a:ext cx="76203" cy="1711807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6600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" name="Google Shape;999;p56"/>
              <p:cNvSpPr/>
              <p:nvPr/>
            </p:nvSpPr>
            <p:spPr>
              <a:xfrm flipH="1">
                <a:off x="6400799" y="2286000"/>
                <a:ext cx="137534" cy="1673707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6600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" name="Google Shape;1000;p56"/>
              <p:cNvSpPr/>
              <p:nvPr/>
            </p:nvSpPr>
            <p:spPr>
              <a:xfrm>
                <a:off x="4724400" y="2178784"/>
                <a:ext cx="1981200" cy="18681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10      k=0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2+2j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2-2j</a:t>
                </a:r>
                <a:endParaRPr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01" name="Google Shape;1001;p56"/>
            <p:cNvSpPr/>
            <p:nvPr/>
          </p:nvSpPr>
          <p:spPr>
            <a:xfrm>
              <a:off x="5163015" y="3684245"/>
              <a:ext cx="1371600" cy="7549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660400" lvl="0" marL="660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P[k] =</a:t>
              </a:r>
              <a:endParaRPr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2" name="Google Shape;1002;p56"/>
          <p:cNvSpPr/>
          <p:nvPr/>
        </p:nvSpPr>
        <p:spPr>
          <a:xfrm>
            <a:off x="4800600" y="5181600"/>
            <a:ext cx="1143000" cy="68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Google Shape;1007;p57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1008" name="Google Shape;1008;p57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009" name="Google Shape;1009;p57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0" name="Google Shape;1010;p57"/>
          <p:cNvSpPr/>
          <p:nvPr/>
        </p:nvSpPr>
        <p:spPr>
          <a:xfrm>
            <a:off x="152400" y="838200"/>
            <a:ext cx="98298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Solution (b): To find P[k] 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57"/>
          <p:cNvSpPr/>
          <p:nvPr/>
        </p:nvSpPr>
        <p:spPr>
          <a:xfrm>
            <a:off x="381000" y="1600200"/>
            <a:ext cx="54864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Given p[n] = ( – 1 )</a:t>
            </a:r>
            <a:r>
              <a:rPr baseline="30000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x[n]</a:t>
            </a:r>
            <a:endParaRPr/>
          </a:p>
        </p:txBody>
      </p:sp>
      <p:sp>
        <p:nvSpPr>
          <p:cNvPr id="1012" name="Google Shape;1012;p57"/>
          <p:cNvSpPr/>
          <p:nvPr/>
        </p:nvSpPr>
        <p:spPr>
          <a:xfrm>
            <a:off x="442913" y="2286000"/>
            <a:ext cx="44196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N = 4,        = -1</a:t>
            </a:r>
            <a:endParaRPr/>
          </a:p>
        </p:txBody>
      </p:sp>
      <p:grpSp>
        <p:nvGrpSpPr>
          <p:cNvPr id="1013" name="Google Shape;1013;p57"/>
          <p:cNvGrpSpPr/>
          <p:nvPr/>
        </p:nvGrpSpPr>
        <p:grpSpPr>
          <a:xfrm>
            <a:off x="6172200" y="1295400"/>
            <a:ext cx="2514600" cy="2057400"/>
            <a:chOff x="4756658" y="3308350"/>
            <a:chExt cx="3193542" cy="2773363"/>
          </a:xfrm>
        </p:grpSpPr>
        <p:pic>
          <p:nvPicPr>
            <p:cNvPr id="1014" name="Google Shape;1014;p5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1088" y="3308350"/>
              <a:ext cx="406400" cy="457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15" name="Google Shape;1015;p57"/>
            <p:cNvGrpSpPr/>
            <p:nvPr/>
          </p:nvGrpSpPr>
          <p:grpSpPr>
            <a:xfrm>
              <a:off x="4756658" y="3796256"/>
              <a:ext cx="3193542" cy="2285457"/>
              <a:chOff x="4832858" y="3796256"/>
              <a:chExt cx="3193542" cy="2285457"/>
            </a:xfrm>
          </p:grpSpPr>
          <p:grpSp>
            <p:nvGrpSpPr>
              <p:cNvPr id="1016" name="Google Shape;1016;p57"/>
              <p:cNvGrpSpPr/>
              <p:nvPr/>
            </p:nvGrpSpPr>
            <p:grpSpPr>
              <a:xfrm>
                <a:off x="4832858" y="3796256"/>
                <a:ext cx="3193542" cy="2285457"/>
                <a:chOff x="4718558" y="3796256"/>
                <a:chExt cx="3193542" cy="2285457"/>
              </a:xfrm>
            </p:grpSpPr>
            <p:grpSp>
              <p:nvGrpSpPr>
                <p:cNvPr id="1017" name="Google Shape;1017;p57"/>
                <p:cNvGrpSpPr/>
                <p:nvPr/>
              </p:nvGrpSpPr>
              <p:grpSpPr>
                <a:xfrm>
                  <a:off x="5279041" y="3796256"/>
                  <a:ext cx="2058464" cy="1765451"/>
                  <a:chOff x="5279041" y="3796256"/>
                  <a:chExt cx="2058464" cy="1765451"/>
                </a:xfrm>
              </p:grpSpPr>
              <p:sp>
                <p:nvSpPr>
                  <p:cNvPr id="1018" name="Google Shape;1018;p57"/>
                  <p:cNvSpPr/>
                  <p:nvPr/>
                </p:nvSpPr>
                <p:spPr>
                  <a:xfrm>
                    <a:off x="5333477" y="3796256"/>
                    <a:ext cx="1981850" cy="1750471"/>
                  </a:xfrm>
                  <a:prstGeom prst="ellipse">
                    <a:avLst/>
                  </a:prstGeom>
                  <a:solidFill>
                    <a:schemeClr val="lt1"/>
                  </a:solidFill>
                  <a:ln cap="flat" cmpd="sng" w="57150">
                    <a:solidFill>
                      <a:srgbClr val="FF66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40000" rotWithShape="0" dir="5400000" dist="23000">
                      <a:srgbClr val="000000">
                        <a:alpha val="34901"/>
                      </a:srgbClr>
                    </a:outerShdw>
                  </a:effectLst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32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1019" name="Google Shape;1019;p57"/>
                  <p:cNvCxnSpPr/>
                  <p:nvPr/>
                </p:nvCxnSpPr>
                <p:spPr>
                  <a:xfrm>
                    <a:off x="6400006" y="3811236"/>
                    <a:ext cx="0" cy="1750471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00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40000" rotWithShape="0" dir="5400000" dist="20000">
                      <a:srgbClr val="000000">
                        <a:alpha val="37647"/>
                      </a:srgbClr>
                    </a:outerShdw>
                  </a:effectLst>
                </p:spPr>
              </p:cxnSp>
              <p:cxnSp>
                <p:nvCxnSpPr>
                  <p:cNvPr id="1020" name="Google Shape;1020;p57"/>
                  <p:cNvCxnSpPr/>
                  <p:nvPr/>
                </p:nvCxnSpPr>
                <p:spPr>
                  <a:xfrm>
                    <a:off x="5279041" y="4810588"/>
                    <a:ext cx="2058464" cy="0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00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40000" rotWithShape="0" dir="5400000" dist="20000">
                      <a:srgbClr val="000000">
                        <a:alpha val="37647"/>
                      </a:srgbClr>
                    </a:outerShdw>
                  </a:effectLst>
                </p:spPr>
              </p:cxnSp>
            </p:grpSp>
            <p:pic>
              <p:nvPicPr>
                <p:cNvPr id="1021" name="Google Shape;1021;p57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7391400" y="4419600"/>
                  <a:ext cx="520700" cy="457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22" name="Google Shape;1022;p57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6172200" y="5638800"/>
                  <a:ext cx="558800" cy="4429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23" name="Google Shape;1023;p57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4718558" y="4495801"/>
                  <a:ext cx="571500" cy="4572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024" name="Google Shape;1024;p57"/>
                <p:cNvSpPr/>
                <p:nvPr/>
              </p:nvSpPr>
              <p:spPr>
                <a:xfrm>
                  <a:off x="5395976" y="4346280"/>
                  <a:ext cx="422850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000">
                      <a:solidFill>
                        <a:schemeClr val="dk1"/>
                      </a:solidFill>
                      <a:latin typeface="Cambria"/>
                      <a:ea typeface="Cambria"/>
                      <a:cs typeface="Cambria"/>
                      <a:sym typeface="Cambria"/>
                    </a:rPr>
                    <a:t>-1</a:t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25" name="Google Shape;1025;p57"/>
              <p:cNvGrpSpPr/>
              <p:nvPr/>
            </p:nvGrpSpPr>
            <p:grpSpPr>
              <a:xfrm>
                <a:off x="6090920" y="3832693"/>
                <a:ext cx="1224280" cy="1519241"/>
                <a:chOff x="6090920" y="3832693"/>
                <a:chExt cx="1224280" cy="1519241"/>
              </a:xfrm>
            </p:grpSpPr>
            <p:sp>
              <p:nvSpPr>
                <p:cNvPr id="1026" name="Google Shape;1026;p57"/>
                <p:cNvSpPr/>
                <p:nvPr/>
              </p:nvSpPr>
              <p:spPr>
                <a:xfrm>
                  <a:off x="6978733" y="4346279"/>
                  <a:ext cx="336467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000">
                      <a:solidFill>
                        <a:schemeClr val="dk1"/>
                      </a:solidFill>
                      <a:latin typeface="Cambria"/>
                      <a:ea typeface="Cambria"/>
                      <a:cs typeface="Cambria"/>
                      <a:sym typeface="Cambria"/>
                    </a:rPr>
                    <a:t>1</a:t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7" name="Google Shape;1027;p57"/>
                <p:cNvSpPr/>
                <p:nvPr/>
              </p:nvSpPr>
              <p:spPr>
                <a:xfrm>
                  <a:off x="6215915" y="3832693"/>
                  <a:ext cx="262101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000">
                      <a:solidFill>
                        <a:schemeClr val="dk1"/>
                      </a:solidFill>
                      <a:latin typeface="Cambria"/>
                      <a:ea typeface="Cambria"/>
                      <a:cs typeface="Cambria"/>
                      <a:sym typeface="Cambria"/>
                    </a:rPr>
                    <a:t>j</a:t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8" name="Google Shape;1028;p57"/>
                <p:cNvSpPr/>
                <p:nvPr/>
              </p:nvSpPr>
              <p:spPr>
                <a:xfrm>
                  <a:off x="6090920" y="4951824"/>
                  <a:ext cx="348485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000">
                      <a:solidFill>
                        <a:schemeClr val="dk1"/>
                      </a:solidFill>
                      <a:latin typeface="Cambria"/>
                      <a:ea typeface="Cambria"/>
                      <a:cs typeface="Cambria"/>
                      <a:sym typeface="Cambria"/>
                    </a:rPr>
                    <a:t>-j</a:t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pic>
        <p:nvPicPr>
          <p:cNvPr id="1029" name="Google Shape;1029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95563" y="2381845"/>
            <a:ext cx="708025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57"/>
          <p:cNvSpPr/>
          <p:nvPr/>
        </p:nvSpPr>
        <p:spPr>
          <a:xfrm>
            <a:off x="457200" y="2991445"/>
            <a:ext cx="28194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Substituting,</a:t>
            </a:r>
            <a:endParaRPr/>
          </a:p>
        </p:txBody>
      </p:sp>
      <p:sp>
        <p:nvSpPr>
          <p:cNvPr id="1031" name="Google Shape;1031;p57"/>
          <p:cNvSpPr/>
          <p:nvPr/>
        </p:nvSpPr>
        <p:spPr>
          <a:xfrm>
            <a:off x="457200" y="4820245"/>
            <a:ext cx="28194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P[k] = X[k+2]</a:t>
            </a:r>
            <a:endParaRPr/>
          </a:p>
        </p:txBody>
      </p:sp>
      <p:sp>
        <p:nvSpPr>
          <p:cNvPr id="1032" name="Google Shape;1032;p57"/>
          <p:cNvSpPr/>
          <p:nvPr/>
        </p:nvSpPr>
        <p:spPr>
          <a:xfrm>
            <a:off x="457200" y="4286845"/>
            <a:ext cx="5486400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Frequency Shift Property of DFT,</a:t>
            </a:r>
            <a:endParaRPr/>
          </a:p>
        </p:txBody>
      </p:sp>
      <p:pic>
        <p:nvPicPr>
          <p:cNvPr id="1033" name="Google Shape;1033;p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2900" y="3753445"/>
            <a:ext cx="285750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57"/>
          <p:cNvSpPr/>
          <p:nvPr/>
        </p:nvSpPr>
        <p:spPr>
          <a:xfrm>
            <a:off x="5410200" y="3733800"/>
            <a:ext cx="3276600" cy="2342555"/>
          </a:xfrm>
          <a:prstGeom prst="cloudCallout">
            <a:avLst>
              <a:gd fmla="val -94935" name="adj1"/>
              <a:gd fmla="val 15255" name="adj2"/>
            </a:avLst>
          </a:prstGeom>
          <a:solidFill>
            <a:srgbClr val="D9FDF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Frequency Shift Property  of DFT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C2C40"/>
                </a:solidFill>
                <a:latin typeface="Cambria"/>
                <a:ea typeface="Cambria"/>
                <a:cs typeface="Cambria"/>
                <a:sym typeface="Cambria"/>
              </a:rPr>
              <a:t>DFT {W</a:t>
            </a:r>
            <a:r>
              <a:rPr b="1" baseline="-25000" lang="en-US" sz="2200">
                <a:solidFill>
                  <a:srgbClr val="FC2C40"/>
                </a:solidFill>
                <a:latin typeface="Cambria"/>
                <a:ea typeface="Cambria"/>
                <a:cs typeface="Cambria"/>
                <a:sym typeface="Cambria"/>
              </a:rPr>
              <a:t>N</a:t>
            </a:r>
            <a:r>
              <a:rPr b="1" baseline="30000" lang="en-US" sz="2200">
                <a:solidFill>
                  <a:srgbClr val="FC2C40"/>
                </a:solidFill>
                <a:latin typeface="Cambria"/>
                <a:ea typeface="Cambria"/>
                <a:cs typeface="Cambria"/>
                <a:sym typeface="Cambria"/>
              </a:rPr>
              <a:t>-mn </a:t>
            </a:r>
            <a:r>
              <a:rPr b="1" lang="en-US" sz="2200">
                <a:solidFill>
                  <a:srgbClr val="FC2C40"/>
                </a:solidFill>
                <a:latin typeface="Cambria"/>
                <a:ea typeface="Cambria"/>
                <a:cs typeface="Cambria"/>
                <a:sym typeface="Cambria"/>
              </a:rPr>
              <a:t>x[n]}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C2C40"/>
                </a:solidFill>
                <a:latin typeface="Cambria"/>
                <a:ea typeface="Cambria"/>
                <a:cs typeface="Cambria"/>
                <a:sym typeface="Cambria"/>
              </a:rPr>
              <a:t>  ==X[k-m]</a:t>
            </a:r>
            <a:endParaRPr b="1" sz="2200">
              <a:solidFill>
                <a:srgbClr val="FC2C4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5" name="Google Shape;1035;p57"/>
          <p:cNvSpPr/>
          <p:nvPr/>
        </p:nvSpPr>
        <p:spPr>
          <a:xfrm>
            <a:off x="0" y="152400"/>
            <a:ext cx="8991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(c) Let p[n] = ( – 1 )</a:t>
            </a:r>
            <a:r>
              <a:rPr b="1" baseline="30000" lang="en-US" sz="32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lang="en-US" sz="32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 x[n]  Find P[k] using X[k].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0" name="Google Shape;1040;p58"/>
          <p:cNvGrpSpPr/>
          <p:nvPr/>
        </p:nvGrpSpPr>
        <p:grpSpPr>
          <a:xfrm>
            <a:off x="0" y="6400800"/>
            <a:ext cx="9144000" cy="568325"/>
            <a:chOff x="0" y="6324600"/>
            <a:chExt cx="9144000" cy="568325"/>
          </a:xfrm>
        </p:grpSpPr>
        <p:sp>
          <p:nvSpPr>
            <p:cNvPr id="1041" name="Google Shape;1041;p58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042" name="Google Shape;1042;p58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3" name="Google Shape;1043;p58"/>
          <p:cNvSpPr/>
          <p:nvPr/>
        </p:nvSpPr>
        <p:spPr>
          <a:xfrm>
            <a:off x="228600" y="228600"/>
            <a:ext cx="98298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Solution (b): To find P[k] 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58"/>
          <p:cNvSpPr/>
          <p:nvPr/>
        </p:nvSpPr>
        <p:spPr>
          <a:xfrm>
            <a:off x="381000" y="990600"/>
            <a:ext cx="54864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Given </a:t>
            </a: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p[n] = ( – 1 )</a:t>
            </a:r>
            <a:r>
              <a:rPr b="1" baseline="30000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x[n]</a:t>
            </a:r>
            <a:endParaRPr/>
          </a:p>
        </p:txBody>
      </p:sp>
      <p:sp>
        <p:nvSpPr>
          <p:cNvPr id="1045" name="Google Shape;1045;p58"/>
          <p:cNvSpPr/>
          <p:nvPr/>
        </p:nvSpPr>
        <p:spPr>
          <a:xfrm>
            <a:off x="442913" y="1687513"/>
            <a:ext cx="44196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N = 4,        = -1</a:t>
            </a:r>
            <a:endParaRPr/>
          </a:p>
        </p:txBody>
      </p:sp>
      <p:grpSp>
        <p:nvGrpSpPr>
          <p:cNvPr id="1046" name="Google Shape;1046;p58"/>
          <p:cNvGrpSpPr/>
          <p:nvPr/>
        </p:nvGrpSpPr>
        <p:grpSpPr>
          <a:xfrm>
            <a:off x="6400800" y="838200"/>
            <a:ext cx="2514600" cy="2057400"/>
            <a:chOff x="4756658" y="3308350"/>
            <a:chExt cx="3193542" cy="2773363"/>
          </a:xfrm>
        </p:grpSpPr>
        <p:pic>
          <p:nvPicPr>
            <p:cNvPr id="1047" name="Google Shape;1047;p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1088" y="3308350"/>
              <a:ext cx="406400" cy="457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48" name="Google Shape;1048;p58"/>
            <p:cNvGrpSpPr/>
            <p:nvPr/>
          </p:nvGrpSpPr>
          <p:grpSpPr>
            <a:xfrm>
              <a:off x="4756658" y="3796256"/>
              <a:ext cx="3193542" cy="2285457"/>
              <a:chOff x="4832858" y="3796256"/>
              <a:chExt cx="3193542" cy="2285457"/>
            </a:xfrm>
          </p:grpSpPr>
          <p:grpSp>
            <p:nvGrpSpPr>
              <p:cNvPr id="1049" name="Google Shape;1049;p58"/>
              <p:cNvGrpSpPr/>
              <p:nvPr/>
            </p:nvGrpSpPr>
            <p:grpSpPr>
              <a:xfrm>
                <a:off x="4832858" y="3796256"/>
                <a:ext cx="3193542" cy="2285457"/>
                <a:chOff x="4718558" y="3796256"/>
                <a:chExt cx="3193542" cy="2285457"/>
              </a:xfrm>
            </p:grpSpPr>
            <p:grpSp>
              <p:nvGrpSpPr>
                <p:cNvPr id="1050" name="Google Shape;1050;p58"/>
                <p:cNvGrpSpPr/>
                <p:nvPr/>
              </p:nvGrpSpPr>
              <p:grpSpPr>
                <a:xfrm>
                  <a:off x="5279041" y="3796256"/>
                  <a:ext cx="2058464" cy="1765451"/>
                  <a:chOff x="5279041" y="3796256"/>
                  <a:chExt cx="2058464" cy="1765451"/>
                </a:xfrm>
              </p:grpSpPr>
              <p:sp>
                <p:nvSpPr>
                  <p:cNvPr id="1051" name="Google Shape;1051;p58"/>
                  <p:cNvSpPr/>
                  <p:nvPr/>
                </p:nvSpPr>
                <p:spPr>
                  <a:xfrm>
                    <a:off x="5333477" y="3796256"/>
                    <a:ext cx="1981850" cy="1750471"/>
                  </a:xfrm>
                  <a:prstGeom prst="ellipse">
                    <a:avLst/>
                  </a:prstGeom>
                  <a:solidFill>
                    <a:schemeClr val="lt1"/>
                  </a:solidFill>
                  <a:ln cap="flat" cmpd="sng" w="57150">
                    <a:solidFill>
                      <a:srgbClr val="FF66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40000" rotWithShape="0" dir="5400000" dist="23000">
                      <a:srgbClr val="000000">
                        <a:alpha val="34901"/>
                      </a:srgbClr>
                    </a:outerShdw>
                  </a:effectLst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32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1052" name="Google Shape;1052;p58"/>
                  <p:cNvCxnSpPr/>
                  <p:nvPr/>
                </p:nvCxnSpPr>
                <p:spPr>
                  <a:xfrm>
                    <a:off x="6400006" y="3811236"/>
                    <a:ext cx="0" cy="1750471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00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40000" rotWithShape="0" dir="5400000" dist="20000">
                      <a:srgbClr val="000000">
                        <a:alpha val="37647"/>
                      </a:srgbClr>
                    </a:outerShdw>
                  </a:effectLst>
                </p:spPr>
              </p:cxnSp>
              <p:cxnSp>
                <p:nvCxnSpPr>
                  <p:cNvPr id="1053" name="Google Shape;1053;p58"/>
                  <p:cNvCxnSpPr/>
                  <p:nvPr/>
                </p:nvCxnSpPr>
                <p:spPr>
                  <a:xfrm>
                    <a:off x="5279041" y="4810588"/>
                    <a:ext cx="2058464" cy="0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00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40000" rotWithShape="0" dir="5400000" dist="20000">
                      <a:srgbClr val="000000">
                        <a:alpha val="37647"/>
                      </a:srgbClr>
                    </a:outerShdw>
                  </a:effectLst>
                </p:spPr>
              </p:cxnSp>
            </p:grpSp>
            <p:pic>
              <p:nvPicPr>
                <p:cNvPr id="1054" name="Google Shape;1054;p58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7391400" y="4419600"/>
                  <a:ext cx="520700" cy="457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55" name="Google Shape;1055;p58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6172200" y="5638800"/>
                  <a:ext cx="558800" cy="4429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56" name="Google Shape;1056;p58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4718558" y="4495801"/>
                  <a:ext cx="571500" cy="4572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057" name="Google Shape;1057;p58"/>
                <p:cNvSpPr/>
                <p:nvPr/>
              </p:nvSpPr>
              <p:spPr>
                <a:xfrm>
                  <a:off x="5395976" y="4346280"/>
                  <a:ext cx="422850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000">
                      <a:solidFill>
                        <a:schemeClr val="dk1"/>
                      </a:solidFill>
                      <a:latin typeface="Cambria"/>
                      <a:ea typeface="Cambria"/>
                      <a:cs typeface="Cambria"/>
                      <a:sym typeface="Cambria"/>
                    </a:rPr>
                    <a:t>-1</a:t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58" name="Google Shape;1058;p58"/>
              <p:cNvGrpSpPr/>
              <p:nvPr/>
            </p:nvGrpSpPr>
            <p:grpSpPr>
              <a:xfrm>
                <a:off x="6090920" y="3832693"/>
                <a:ext cx="1224280" cy="1519241"/>
                <a:chOff x="6090920" y="3832693"/>
                <a:chExt cx="1224280" cy="1519241"/>
              </a:xfrm>
            </p:grpSpPr>
            <p:sp>
              <p:nvSpPr>
                <p:cNvPr id="1059" name="Google Shape;1059;p58"/>
                <p:cNvSpPr/>
                <p:nvPr/>
              </p:nvSpPr>
              <p:spPr>
                <a:xfrm>
                  <a:off x="6978733" y="4346279"/>
                  <a:ext cx="336467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000">
                      <a:solidFill>
                        <a:schemeClr val="dk1"/>
                      </a:solidFill>
                      <a:latin typeface="Cambria"/>
                      <a:ea typeface="Cambria"/>
                      <a:cs typeface="Cambria"/>
                      <a:sym typeface="Cambria"/>
                    </a:rPr>
                    <a:t>1</a:t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0" name="Google Shape;1060;p58"/>
                <p:cNvSpPr/>
                <p:nvPr/>
              </p:nvSpPr>
              <p:spPr>
                <a:xfrm>
                  <a:off x="6215915" y="3832693"/>
                  <a:ext cx="262101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000">
                      <a:solidFill>
                        <a:schemeClr val="dk1"/>
                      </a:solidFill>
                      <a:latin typeface="Cambria"/>
                      <a:ea typeface="Cambria"/>
                      <a:cs typeface="Cambria"/>
                      <a:sym typeface="Cambria"/>
                    </a:rPr>
                    <a:t>j</a:t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1" name="Google Shape;1061;p58"/>
                <p:cNvSpPr/>
                <p:nvPr/>
              </p:nvSpPr>
              <p:spPr>
                <a:xfrm>
                  <a:off x="6090920" y="4951824"/>
                  <a:ext cx="348485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000">
                      <a:solidFill>
                        <a:schemeClr val="dk1"/>
                      </a:solidFill>
                      <a:latin typeface="Cambria"/>
                      <a:ea typeface="Cambria"/>
                      <a:cs typeface="Cambria"/>
                      <a:sym typeface="Cambria"/>
                    </a:rPr>
                    <a:t>-j</a:t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pic>
        <p:nvPicPr>
          <p:cNvPr id="1062" name="Google Shape;1062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95563" y="1676400"/>
            <a:ext cx="708025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58"/>
          <p:cNvSpPr/>
          <p:nvPr/>
        </p:nvSpPr>
        <p:spPr>
          <a:xfrm>
            <a:off x="457200" y="3886200"/>
            <a:ext cx="28194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P[k] = X[k+2]</a:t>
            </a:r>
            <a:endParaRPr/>
          </a:p>
        </p:txBody>
      </p:sp>
      <p:sp>
        <p:nvSpPr>
          <p:cNvPr id="1064" name="Google Shape;1064;p58"/>
          <p:cNvSpPr/>
          <p:nvPr/>
        </p:nvSpPr>
        <p:spPr>
          <a:xfrm>
            <a:off x="457200" y="3429000"/>
            <a:ext cx="5486400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Frequency Shift Property of DFT,</a:t>
            </a:r>
            <a:endParaRPr/>
          </a:p>
        </p:txBody>
      </p:sp>
      <p:sp>
        <p:nvSpPr>
          <p:cNvPr id="1065" name="Google Shape;1065;p58"/>
          <p:cNvSpPr/>
          <p:nvPr/>
        </p:nvSpPr>
        <p:spPr>
          <a:xfrm>
            <a:off x="457200" y="2286000"/>
            <a:ext cx="28194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Substituting,</a:t>
            </a:r>
            <a:endParaRPr/>
          </a:p>
        </p:txBody>
      </p:sp>
      <p:pic>
        <p:nvPicPr>
          <p:cNvPr id="1066" name="Google Shape;1066;p5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2900" y="2895600"/>
            <a:ext cx="2857500" cy="50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7" name="Google Shape;1067;p58"/>
          <p:cNvGrpSpPr/>
          <p:nvPr/>
        </p:nvGrpSpPr>
        <p:grpSpPr>
          <a:xfrm>
            <a:off x="457200" y="4446245"/>
            <a:ext cx="3429000" cy="1802155"/>
            <a:chOff x="5029200" y="3684245"/>
            <a:chExt cx="3429000" cy="1802155"/>
          </a:xfrm>
        </p:grpSpPr>
        <p:grpSp>
          <p:nvGrpSpPr>
            <p:cNvPr id="1068" name="Google Shape;1068;p58"/>
            <p:cNvGrpSpPr/>
            <p:nvPr/>
          </p:nvGrpSpPr>
          <p:grpSpPr>
            <a:xfrm>
              <a:off x="6248400" y="3855184"/>
              <a:ext cx="2209800" cy="1631216"/>
              <a:chOff x="4495800" y="2178784"/>
              <a:chExt cx="2209800" cy="1631216"/>
            </a:xfrm>
          </p:grpSpPr>
          <p:sp>
            <p:nvSpPr>
              <p:cNvPr id="1069" name="Google Shape;1069;p58"/>
              <p:cNvSpPr/>
              <p:nvPr/>
            </p:nvSpPr>
            <p:spPr>
              <a:xfrm>
                <a:off x="4495800" y="2247900"/>
                <a:ext cx="76200" cy="1557130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6600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" name="Google Shape;1070;p58"/>
              <p:cNvSpPr/>
              <p:nvPr/>
            </p:nvSpPr>
            <p:spPr>
              <a:xfrm flipH="1">
                <a:off x="6400800" y="2286000"/>
                <a:ext cx="76200" cy="1524000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6600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" name="Google Shape;1071;p58"/>
              <p:cNvSpPr/>
              <p:nvPr/>
            </p:nvSpPr>
            <p:spPr>
              <a:xfrm>
                <a:off x="4724400" y="2178784"/>
                <a:ext cx="1981200" cy="16312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-2       k=0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-2-2j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10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-2+2j</a:t>
                </a:r>
                <a:endParaRPr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72" name="Google Shape;1072;p58"/>
            <p:cNvSpPr/>
            <p:nvPr/>
          </p:nvSpPr>
          <p:spPr>
            <a:xfrm>
              <a:off x="5029200" y="3684245"/>
              <a:ext cx="1371600" cy="6591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660400" lvl="0" marL="660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P[k] =</a:t>
              </a:r>
              <a:endParaRPr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3" name="Google Shape;1073;p58"/>
          <p:cNvSpPr/>
          <p:nvPr/>
        </p:nvSpPr>
        <p:spPr>
          <a:xfrm>
            <a:off x="5943600" y="4114800"/>
            <a:ext cx="2971800" cy="1905000"/>
          </a:xfrm>
          <a:prstGeom prst="wedgeRoundRectCallout">
            <a:avLst>
              <a:gd fmla="val -78863" name="adj1"/>
              <a:gd fmla="val 44564" name="adj2"/>
              <a:gd fmla="val 16667" name="adj3"/>
            </a:avLst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4" name="Google Shape;1074;p58"/>
          <p:cNvGrpSpPr/>
          <p:nvPr/>
        </p:nvGrpSpPr>
        <p:grpSpPr>
          <a:xfrm>
            <a:off x="5943600" y="4114800"/>
            <a:ext cx="3002279" cy="1780472"/>
            <a:chOff x="5163015" y="3684245"/>
            <a:chExt cx="3295185" cy="2039132"/>
          </a:xfrm>
        </p:grpSpPr>
        <p:grpSp>
          <p:nvGrpSpPr>
            <p:cNvPr id="1075" name="Google Shape;1075;p58"/>
            <p:cNvGrpSpPr/>
            <p:nvPr/>
          </p:nvGrpSpPr>
          <p:grpSpPr>
            <a:xfrm>
              <a:off x="6374780" y="3855184"/>
              <a:ext cx="2083420" cy="1868193"/>
              <a:chOff x="4622180" y="2178784"/>
              <a:chExt cx="2083420" cy="1868193"/>
            </a:xfrm>
          </p:grpSpPr>
          <p:sp>
            <p:nvSpPr>
              <p:cNvPr id="1076" name="Google Shape;1076;p58"/>
              <p:cNvSpPr/>
              <p:nvPr/>
            </p:nvSpPr>
            <p:spPr>
              <a:xfrm>
                <a:off x="4622180" y="2247900"/>
                <a:ext cx="76203" cy="1711807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6600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" name="Google Shape;1077;p58"/>
              <p:cNvSpPr/>
              <p:nvPr/>
            </p:nvSpPr>
            <p:spPr>
              <a:xfrm flipH="1">
                <a:off x="6400799" y="2286000"/>
                <a:ext cx="137534" cy="1673707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6600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1078;p58"/>
              <p:cNvSpPr/>
              <p:nvPr/>
            </p:nvSpPr>
            <p:spPr>
              <a:xfrm>
                <a:off x="4724400" y="2178784"/>
                <a:ext cx="1981200" cy="18681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10      k=0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-2+2j  k=1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-2       k=2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-2-2j   k=3</a:t>
                </a:r>
                <a:endParaRPr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79" name="Google Shape;1079;p58"/>
            <p:cNvSpPr/>
            <p:nvPr/>
          </p:nvSpPr>
          <p:spPr>
            <a:xfrm>
              <a:off x="5163015" y="3684245"/>
              <a:ext cx="1371600" cy="659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660400" lvl="0" marL="660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X[k] =</a:t>
              </a:r>
              <a:endParaRPr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080" name="Google Shape;1080;p58"/>
          <p:cNvCxnSpPr/>
          <p:nvPr/>
        </p:nvCxnSpPr>
        <p:spPr>
          <a:xfrm rot="10800000">
            <a:off x="3810000" y="4876800"/>
            <a:ext cx="3276600" cy="457200"/>
          </a:xfrm>
          <a:prstGeom prst="straightConnector1">
            <a:avLst/>
          </a:prstGeom>
          <a:noFill/>
          <a:ln cap="flat" cmpd="sng" w="57150">
            <a:solidFill>
              <a:srgbClr val="FF33CC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59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86" name="Google Shape;1086;p59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1087" name="Google Shape;1087;p59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088" name="Google Shape;1088;p59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9" name="Google Shape;1089;p59"/>
          <p:cNvSpPr txBox="1"/>
          <p:nvPr/>
        </p:nvSpPr>
        <p:spPr>
          <a:xfrm>
            <a:off x="0" y="228600"/>
            <a:ext cx="92964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60400" lvl="0" marL="660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EX-2. 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  x[n] = {1, 2, 3, 4}.       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Find the Inverse DFT of the following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sequences without using using DFT/iDFT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equation. Given (a) </a:t>
            </a:r>
            <a:r>
              <a:rPr b="1" lang="en-US" sz="2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X[k-2]  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(b) </a:t>
            </a:r>
            <a:r>
              <a:rPr b="1" lang="en-US" sz="280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X[k+2]       </a:t>
            </a:r>
            <a:endParaRPr sz="2800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2800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p59"/>
          <p:cNvSpPr/>
          <p:nvPr/>
        </p:nvSpPr>
        <p:spPr>
          <a:xfrm>
            <a:off x="0" y="2286000"/>
            <a:ext cx="98298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Solution (a): To find Inverse DFT { </a:t>
            </a:r>
            <a:r>
              <a:rPr b="1" lang="en-US" sz="3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X[k-2]</a:t>
            </a: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}</a:t>
            </a:r>
            <a:endParaRPr/>
          </a:p>
        </p:txBody>
      </p:sp>
      <p:sp>
        <p:nvSpPr>
          <p:cNvPr id="1091" name="Google Shape;1091;p59"/>
          <p:cNvSpPr/>
          <p:nvPr/>
        </p:nvSpPr>
        <p:spPr>
          <a:xfrm>
            <a:off x="1143000" y="3200400"/>
            <a:ext cx="48768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 P[k] = X[k-2]</a:t>
            </a:r>
            <a:endParaRPr/>
          </a:p>
        </p:txBody>
      </p:sp>
      <p:sp>
        <p:nvSpPr>
          <p:cNvPr id="1092" name="Google Shape;1092;p59"/>
          <p:cNvSpPr/>
          <p:nvPr/>
        </p:nvSpPr>
        <p:spPr>
          <a:xfrm>
            <a:off x="1143000" y="3679825"/>
            <a:ext cx="6324600" cy="892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Frequency Shift Property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IDFT,</a:t>
            </a:r>
            <a:endParaRPr/>
          </a:p>
        </p:txBody>
      </p:sp>
      <p:sp>
        <p:nvSpPr>
          <p:cNvPr id="1093" name="Google Shape;1093;p59"/>
          <p:cNvSpPr/>
          <p:nvPr/>
        </p:nvSpPr>
        <p:spPr>
          <a:xfrm>
            <a:off x="5638800" y="3200400"/>
            <a:ext cx="3276600" cy="2342555"/>
          </a:xfrm>
          <a:prstGeom prst="cloudCallout">
            <a:avLst>
              <a:gd fmla="val -94935" name="adj1"/>
              <a:gd fmla="val 15255" name="adj2"/>
            </a:avLst>
          </a:prstGeom>
          <a:solidFill>
            <a:srgbClr val="D9FDF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Frequency Shift Property  of DFT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C2C40"/>
                </a:solidFill>
                <a:latin typeface="Cambria"/>
                <a:ea typeface="Cambria"/>
                <a:cs typeface="Cambria"/>
                <a:sym typeface="Cambria"/>
              </a:rPr>
              <a:t>DFT {W</a:t>
            </a:r>
            <a:r>
              <a:rPr b="1" baseline="-25000" lang="en-US" sz="2200">
                <a:solidFill>
                  <a:srgbClr val="FC2C40"/>
                </a:solidFill>
                <a:latin typeface="Cambria"/>
                <a:ea typeface="Cambria"/>
                <a:cs typeface="Cambria"/>
                <a:sym typeface="Cambria"/>
              </a:rPr>
              <a:t>N</a:t>
            </a:r>
            <a:r>
              <a:rPr b="1" baseline="30000" lang="en-US" sz="2200">
                <a:solidFill>
                  <a:srgbClr val="FC2C40"/>
                </a:solidFill>
                <a:latin typeface="Cambria"/>
                <a:ea typeface="Cambria"/>
                <a:cs typeface="Cambria"/>
                <a:sym typeface="Cambria"/>
              </a:rPr>
              <a:t>-mn </a:t>
            </a:r>
            <a:r>
              <a:rPr b="1" lang="en-US" sz="2200">
                <a:solidFill>
                  <a:srgbClr val="FC2C40"/>
                </a:solidFill>
                <a:latin typeface="Cambria"/>
                <a:ea typeface="Cambria"/>
                <a:cs typeface="Cambria"/>
                <a:sym typeface="Cambria"/>
              </a:rPr>
              <a:t>x[n]}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C2C40"/>
                </a:solidFill>
                <a:latin typeface="Cambria"/>
                <a:ea typeface="Cambria"/>
                <a:cs typeface="Cambria"/>
                <a:sym typeface="Cambria"/>
              </a:rPr>
              <a:t>  ==X[k-m]</a:t>
            </a:r>
            <a:endParaRPr b="1" sz="2200">
              <a:solidFill>
                <a:srgbClr val="FC2C4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94" name="Google Shape;109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4457700"/>
            <a:ext cx="259080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59"/>
          <p:cNvSpPr/>
          <p:nvPr/>
        </p:nvSpPr>
        <p:spPr>
          <a:xfrm>
            <a:off x="1219200" y="5038725"/>
            <a:ext cx="3113088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p[n] = ( – 1 )</a:t>
            </a:r>
            <a:r>
              <a:rPr b="1" baseline="30000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x[n]</a:t>
            </a:r>
            <a:endParaRPr/>
          </a:p>
        </p:txBody>
      </p:sp>
      <p:sp>
        <p:nvSpPr>
          <p:cNvPr id="1096" name="Google Shape;1096;p59"/>
          <p:cNvSpPr/>
          <p:nvPr/>
        </p:nvSpPr>
        <p:spPr>
          <a:xfrm>
            <a:off x="152400" y="5572125"/>
            <a:ext cx="54102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ANS : p[n] = { 1, -2, 3, -4  }</a:t>
            </a:r>
            <a:endParaRPr/>
          </a:p>
        </p:txBody>
      </p:sp>
      <p:sp>
        <p:nvSpPr>
          <p:cNvPr id="1097" name="Google Shape;1097;p59"/>
          <p:cNvSpPr/>
          <p:nvPr/>
        </p:nvSpPr>
        <p:spPr>
          <a:xfrm rot="10800000">
            <a:off x="4522825" y="5679330"/>
            <a:ext cx="609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🡺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p59"/>
          <p:cNvSpPr/>
          <p:nvPr/>
        </p:nvSpPr>
        <p:spPr>
          <a:xfrm>
            <a:off x="5105400" y="5638800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ANS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60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4" name="Google Shape;1104;p60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1105" name="Google Shape;1105;p60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106" name="Google Shape;1106;p60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7" name="Google Shape;1107;p60"/>
          <p:cNvSpPr/>
          <p:nvPr/>
        </p:nvSpPr>
        <p:spPr>
          <a:xfrm>
            <a:off x="152400" y="304800"/>
            <a:ext cx="86106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Solution (b): To find Inverse DFT { </a:t>
            </a:r>
            <a:r>
              <a:rPr b="1" lang="en-US" sz="3200">
                <a:solidFill>
                  <a:srgbClr val="FC2C40"/>
                </a:solidFill>
                <a:latin typeface="Arial"/>
                <a:ea typeface="Arial"/>
                <a:cs typeface="Arial"/>
                <a:sym typeface="Arial"/>
              </a:rPr>
              <a:t>X[k+2]</a:t>
            </a: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}</a:t>
            </a:r>
            <a:endParaRPr/>
          </a:p>
        </p:txBody>
      </p:sp>
      <p:sp>
        <p:nvSpPr>
          <p:cNvPr id="1108" name="Google Shape;1108;p60"/>
          <p:cNvSpPr/>
          <p:nvPr/>
        </p:nvSpPr>
        <p:spPr>
          <a:xfrm>
            <a:off x="304800" y="1371600"/>
            <a:ext cx="48768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   </a:t>
            </a: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P[k] = X[k+2]</a:t>
            </a:r>
            <a:endParaRPr/>
          </a:p>
        </p:txBody>
      </p:sp>
      <p:sp>
        <p:nvSpPr>
          <p:cNvPr id="1109" name="Google Shape;1109;p60"/>
          <p:cNvSpPr/>
          <p:nvPr/>
        </p:nvSpPr>
        <p:spPr>
          <a:xfrm>
            <a:off x="381000" y="2133600"/>
            <a:ext cx="6324600" cy="892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Frequency Shift Property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IDFT,</a:t>
            </a:r>
            <a:endParaRPr/>
          </a:p>
        </p:txBody>
      </p:sp>
      <p:pic>
        <p:nvPicPr>
          <p:cNvPr id="1110" name="Google Shape;1110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3124200"/>
            <a:ext cx="259080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60"/>
          <p:cNvSpPr/>
          <p:nvPr/>
        </p:nvSpPr>
        <p:spPr>
          <a:xfrm>
            <a:off x="1143000" y="3886200"/>
            <a:ext cx="3113088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p[n] = ( – 1 )</a:t>
            </a:r>
            <a:r>
              <a:rPr b="1" baseline="30000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x[n]</a:t>
            </a:r>
            <a:endParaRPr/>
          </a:p>
        </p:txBody>
      </p:sp>
      <p:sp>
        <p:nvSpPr>
          <p:cNvPr id="1112" name="Google Shape;1112;p60"/>
          <p:cNvSpPr/>
          <p:nvPr/>
        </p:nvSpPr>
        <p:spPr>
          <a:xfrm>
            <a:off x="76200" y="4657725"/>
            <a:ext cx="54102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ANS : p[n] = { 1, -2, 3, -4  }</a:t>
            </a:r>
            <a:endParaRPr/>
          </a:p>
        </p:txBody>
      </p:sp>
      <p:sp>
        <p:nvSpPr>
          <p:cNvPr id="1113" name="Google Shape;1113;p60"/>
          <p:cNvSpPr/>
          <p:nvPr/>
        </p:nvSpPr>
        <p:spPr>
          <a:xfrm>
            <a:off x="5715000" y="1219200"/>
            <a:ext cx="3276600" cy="2342555"/>
          </a:xfrm>
          <a:prstGeom prst="cloudCallout">
            <a:avLst>
              <a:gd fmla="val -95718" name="adj1"/>
              <a:gd fmla="val 35516" name="adj2"/>
            </a:avLst>
          </a:prstGeom>
          <a:solidFill>
            <a:srgbClr val="D9FDF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Frequency Shift Property  of DFT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C2C40"/>
                </a:solidFill>
                <a:latin typeface="Cambria"/>
                <a:ea typeface="Cambria"/>
                <a:cs typeface="Cambria"/>
                <a:sym typeface="Cambria"/>
              </a:rPr>
              <a:t>DFT {W</a:t>
            </a:r>
            <a:r>
              <a:rPr b="1" baseline="-25000" lang="en-US" sz="2200">
                <a:solidFill>
                  <a:srgbClr val="FC2C40"/>
                </a:solidFill>
                <a:latin typeface="Cambria"/>
                <a:ea typeface="Cambria"/>
                <a:cs typeface="Cambria"/>
                <a:sym typeface="Cambria"/>
              </a:rPr>
              <a:t>N</a:t>
            </a:r>
            <a:r>
              <a:rPr b="1" baseline="30000" lang="en-US" sz="2200">
                <a:solidFill>
                  <a:srgbClr val="FC2C40"/>
                </a:solidFill>
                <a:latin typeface="Cambria"/>
                <a:ea typeface="Cambria"/>
                <a:cs typeface="Cambria"/>
                <a:sym typeface="Cambria"/>
              </a:rPr>
              <a:t>-mn </a:t>
            </a:r>
            <a:r>
              <a:rPr b="1" lang="en-US" sz="2200">
                <a:solidFill>
                  <a:srgbClr val="FC2C40"/>
                </a:solidFill>
                <a:latin typeface="Cambria"/>
                <a:ea typeface="Cambria"/>
                <a:cs typeface="Cambria"/>
                <a:sym typeface="Cambria"/>
              </a:rPr>
              <a:t>x[n]}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C2C40"/>
                </a:solidFill>
                <a:latin typeface="Cambria"/>
                <a:ea typeface="Cambria"/>
                <a:cs typeface="Cambria"/>
                <a:sym typeface="Cambria"/>
              </a:rPr>
              <a:t>  ==X[k-m]</a:t>
            </a:r>
            <a:endParaRPr b="1" sz="2200">
              <a:solidFill>
                <a:srgbClr val="FC2C4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4" name="Google Shape;1114;p60"/>
          <p:cNvSpPr/>
          <p:nvPr/>
        </p:nvSpPr>
        <p:spPr>
          <a:xfrm>
            <a:off x="5823059" y="3799582"/>
            <a:ext cx="3320941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Here,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x[n] = {1, 2, 3, 4}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61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61"/>
          <p:cNvSpPr txBox="1"/>
          <p:nvPr/>
        </p:nvSpPr>
        <p:spPr>
          <a:xfrm>
            <a:off x="152400" y="228600"/>
            <a:ext cx="883920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HW-1.  Find the DFT of the following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sequences :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(a) x[n] = cos(0.5 π n ) 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(b) x[n] = sin (0.25 π n) 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1" name="Google Shape;1121;p61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1122" name="Google Shape;1122;p61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123" name="Google Shape;1123;p61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4" name="Google Shape;1124;p61"/>
          <p:cNvSpPr/>
          <p:nvPr/>
        </p:nvSpPr>
        <p:spPr>
          <a:xfrm>
            <a:off x="304800" y="2615624"/>
            <a:ext cx="12954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Hint : 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p61"/>
          <p:cNvSpPr/>
          <p:nvPr/>
        </p:nvSpPr>
        <p:spPr>
          <a:xfrm>
            <a:off x="304800" y="3225224"/>
            <a:ext cx="85344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1. Calculate one Period of Periodic x[n]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" name="Google Shape;1126;p61"/>
          <p:cNvSpPr/>
          <p:nvPr/>
        </p:nvSpPr>
        <p:spPr>
          <a:xfrm>
            <a:off x="304800" y="3886200"/>
            <a:ext cx="7086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2. Calculate X[k] by DFT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2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62"/>
          <p:cNvSpPr txBox="1"/>
          <p:nvPr/>
        </p:nvSpPr>
        <p:spPr>
          <a:xfrm>
            <a:off x="152400" y="228600"/>
            <a:ext cx="883920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HW-2.  Find the DFT of the following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sequences :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(a) x[n] = cos(0.5 π n )  u[n]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(b) x[n] = sin (0.25 π n) u[n] 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3" name="Google Shape;1133;p62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1134" name="Google Shape;1134;p62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135" name="Google Shape;1135;p62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6" name="Google Shape;1136;p62"/>
          <p:cNvSpPr/>
          <p:nvPr/>
        </p:nvSpPr>
        <p:spPr>
          <a:xfrm>
            <a:off x="381000" y="2615624"/>
            <a:ext cx="12954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Hint : 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7" name="Google Shape;1137;p62"/>
          <p:cNvSpPr/>
          <p:nvPr/>
        </p:nvSpPr>
        <p:spPr>
          <a:xfrm>
            <a:off x="1676400" y="2996624"/>
            <a:ext cx="7086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1. Let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p62"/>
          <p:cNvSpPr/>
          <p:nvPr/>
        </p:nvSpPr>
        <p:spPr>
          <a:xfrm>
            <a:off x="1676400" y="4444424"/>
            <a:ext cx="708660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2. Calculate X[k] by Frequency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   Shift Property of DFT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9" name="Google Shape;1139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4200" y="2819400"/>
            <a:ext cx="5224096" cy="13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6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63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/>
          <p:nvPr>
            <p:ph type="title"/>
          </p:nvPr>
        </p:nvSpPr>
        <p:spPr>
          <a:xfrm>
            <a:off x="533400" y="152400"/>
            <a:ext cx="8686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87093A"/>
                </a:solidFill>
                <a:latin typeface="Arial"/>
                <a:ea typeface="Arial"/>
                <a:cs typeface="Arial"/>
                <a:sym typeface="Arial"/>
              </a:rPr>
              <a:t>Discrete Time Fourier Transform (DTFT)</a:t>
            </a:r>
            <a:r>
              <a:rPr lang="en-US" sz="3600">
                <a:solidFill>
                  <a:srgbClr val="87093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55" name="Google Shape;155;p19"/>
          <p:cNvSpPr txBox="1"/>
          <p:nvPr/>
        </p:nvSpPr>
        <p:spPr>
          <a:xfrm>
            <a:off x="8382000" y="6213475"/>
            <a:ext cx="619125" cy="64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6" name="Google Shape;156;p19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157" name="Google Shape;157;p19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58" name="Google Shape;158;p19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9" name="Google Shape;15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1828800"/>
            <a:ext cx="4038600" cy="13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/>
          <p:nvPr/>
        </p:nvSpPr>
        <p:spPr>
          <a:xfrm>
            <a:off x="304800" y="1143000"/>
            <a:ext cx="73914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(1) DTFT of DT signal x[n] is defined as ,</a:t>
            </a:r>
            <a:endParaRPr/>
          </a:p>
        </p:txBody>
      </p:sp>
      <p:sp>
        <p:nvSpPr>
          <p:cNvPr id="161" name="Google Shape;161;p19"/>
          <p:cNvSpPr/>
          <p:nvPr/>
        </p:nvSpPr>
        <p:spPr>
          <a:xfrm>
            <a:off x="381000" y="3438525"/>
            <a:ext cx="73914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(2) Inverse DTFT of X(w) is is defined as ,</a:t>
            </a:r>
            <a:endParaRPr/>
          </a:p>
        </p:txBody>
      </p:sp>
      <p:pic>
        <p:nvPicPr>
          <p:cNvPr id="162" name="Google Shape;16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0600" y="4267200"/>
            <a:ext cx="4521200" cy="153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64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64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65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Google Shape;1161;p65"/>
          <p:cNvSpPr txBox="1"/>
          <p:nvPr/>
        </p:nvSpPr>
        <p:spPr>
          <a:xfrm>
            <a:off x="304800" y="228600"/>
            <a:ext cx="822960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60400" lvl="0" marL="660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[5]   Time Reversal </a:t>
            </a:r>
            <a:r>
              <a:rPr b="1" lang="en-US" sz="3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Property</a:t>
            </a:r>
            <a:endParaRPr/>
          </a:p>
          <a:p>
            <a:pPr indent="254000" lvl="0" marL="660400" marR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54000" lvl="0" marL="660400" marR="0" rtl="0" algn="l"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If          x[n]   🡪  X[k]</a:t>
            </a:r>
            <a:endParaRPr/>
          </a:p>
          <a:p>
            <a:pPr indent="254000" lvl="0" marL="660400" marR="0" rtl="0" algn="l"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Then </a:t>
            </a:r>
            <a:endParaRPr b="1" sz="40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0400" lvl="0" marL="660400" marR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                 DFT { x[- n ] }  =   X[ - k ]</a:t>
            </a:r>
            <a:endParaRPr/>
          </a:p>
          <a:p>
            <a:pPr indent="-660400" lvl="0" marL="660400" marR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=   X[ - k + N ]</a:t>
            </a:r>
            <a:endParaRPr/>
          </a:p>
          <a:p>
            <a:pPr indent="-660400" lvl="0" marL="660400" marR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</a:t>
            </a:r>
            <a:r>
              <a:rPr b="1" lang="en-US" sz="32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=   X[ N – k ]</a:t>
            </a:r>
            <a:endParaRPr/>
          </a:p>
          <a:p>
            <a:pPr indent="-660400" lvl="0" marL="660400" marR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0400" lvl="0" marL="660400" marR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2" name="Google Shape;1162;p65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1163" name="Google Shape;1163;p65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164" name="Google Shape;1164;p65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9" name="Google Shape;1169;p66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1170" name="Google Shape;1170;p66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171" name="Google Shape;1171;p66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2" name="Google Shape;1172;p66"/>
          <p:cNvSpPr/>
          <p:nvPr/>
        </p:nvSpPr>
        <p:spPr>
          <a:xfrm>
            <a:off x="304800" y="2362200"/>
            <a:ext cx="66294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Solution </a:t>
            </a:r>
            <a:r>
              <a:rPr b="1" lang="en-US" sz="28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(a) To Find X[k] 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</p:txBody>
      </p:sp>
      <p:sp>
        <p:nvSpPr>
          <p:cNvPr id="1173" name="Google Shape;1173;p66"/>
          <p:cNvSpPr txBox="1"/>
          <p:nvPr/>
        </p:nvSpPr>
        <p:spPr>
          <a:xfrm>
            <a:off x="304800" y="228600"/>
            <a:ext cx="88392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Ex.  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  x[n] = { 1, 2, 3, 4 }   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(a) Find X[k]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(b) Let p[n] = { 1, 4, 3, 2 }    Find P[k] using X[k]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4" name="Google Shape;1174;p66"/>
          <p:cNvGrpSpPr/>
          <p:nvPr/>
        </p:nvGrpSpPr>
        <p:grpSpPr>
          <a:xfrm>
            <a:off x="2286000" y="4114800"/>
            <a:ext cx="3002279" cy="1780472"/>
            <a:chOff x="5163015" y="3684245"/>
            <a:chExt cx="3295185" cy="2039132"/>
          </a:xfrm>
        </p:grpSpPr>
        <p:grpSp>
          <p:nvGrpSpPr>
            <p:cNvPr id="1175" name="Google Shape;1175;p66"/>
            <p:cNvGrpSpPr/>
            <p:nvPr/>
          </p:nvGrpSpPr>
          <p:grpSpPr>
            <a:xfrm>
              <a:off x="6374780" y="3855184"/>
              <a:ext cx="2083420" cy="1868193"/>
              <a:chOff x="4622180" y="2178784"/>
              <a:chExt cx="2083420" cy="1868193"/>
            </a:xfrm>
          </p:grpSpPr>
          <p:sp>
            <p:nvSpPr>
              <p:cNvPr id="1176" name="Google Shape;1176;p66"/>
              <p:cNvSpPr/>
              <p:nvPr/>
            </p:nvSpPr>
            <p:spPr>
              <a:xfrm>
                <a:off x="4622180" y="2247900"/>
                <a:ext cx="76203" cy="1711807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6600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7" name="Google Shape;1177;p66"/>
              <p:cNvSpPr/>
              <p:nvPr/>
            </p:nvSpPr>
            <p:spPr>
              <a:xfrm flipH="1">
                <a:off x="6400799" y="2286000"/>
                <a:ext cx="137534" cy="1673707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6600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8" name="Google Shape;1178;p66"/>
              <p:cNvSpPr/>
              <p:nvPr/>
            </p:nvSpPr>
            <p:spPr>
              <a:xfrm>
                <a:off x="4724400" y="2178784"/>
                <a:ext cx="1981200" cy="18681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10      k=0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-2+2j  k=1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-2       k=2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-2-2j   k=3</a:t>
                </a:r>
                <a:endParaRPr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79" name="Google Shape;1179;p66"/>
            <p:cNvSpPr/>
            <p:nvPr/>
          </p:nvSpPr>
          <p:spPr>
            <a:xfrm>
              <a:off x="5163015" y="3684245"/>
              <a:ext cx="1371600" cy="659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660400" lvl="0" marL="660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X[k] =</a:t>
              </a:r>
              <a:endParaRPr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0" name="Google Shape;1180;p66"/>
          <p:cNvGrpSpPr/>
          <p:nvPr/>
        </p:nvGrpSpPr>
        <p:grpSpPr>
          <a:xfrm>
            <a:off x="2438400" y="3276600"/>
            <a:ext cx="1981200" cy="685800"/>
            <a:chOff x="838200" y="3200400"/>
            <a:chExt cx="1981200" cy="685800"/>
          </a:xfrm>
        </p:grpSpPr>
        <p:cxnSp>
          <p:nvCxnSpPr>
            <p:cNvPr id="1181" name="Google Shape;1181;p66"/>
            <p:cNvCxnSpPr/>
            <p:nvPr/>
          </p:nvCxnSpPr>
          <p:spPr>
            <a:xfrm rot="10800000">
              <a:off x="838200" y="3200400"/>
              <a:ext cx="1981200" cy="0"/>
            </a:xfrm>
            <a:prstGeom prst="straightConnector1">
              <a:avLst/>
            </a:prstGeom>
            <a:noFill/>
            <a:ln cap="flat" cmpd="sng" w="38100">
              <a:solidFill>
                <a:srgbClr val="0C1C1D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182" name="Google Shape;1182;p66"/>
            <p:cNvCxnSpPr/>
            <p:nvPr/>
          </p:nvCxnSpPr>
          <p:spPr>
            <a:xfrm rot="10800000">
              <a:off x="838200" y="3429000"/>
              <a:ext cx="1981200" cy="0"/>
            </a:xfrm>
            <a:prstGeom prst="straightConnector1">
              <a:avLst/>
            </a:prstGeom>
            <a:noFill/>
            <a:ln cap="flat" cmpd="sng" w="38100">
              <a:solidFill>
                <a:srgbClr val="0C1C1D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183" name="Google Shape;1183;p66"/>
            <p:cNvCxnSpPr/>
            <p:nvPr/>
          </p:nvCxnSpPr>
          <p:spPr>
            <a:xfrm rot="10800000">
              <a:off x="838200" y="3657600"/>
              <a:ext cx="1981200" cy="0"/>
            </a:xfrm>
            <a:prstGeom prst="straightConnector1">
              <a:avLst/>
            </a:prstGeom>
            <a:noFill/>
            <a:ln cap="flat" cmpd="sng" w="38100">
              <a:solidFill>
                <a:srgbClr val="0C1C1D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184" name="Google Shape;1184;p66"/>
            <p:cNvCxnSpPr/>
            <p:nvPr/>
          </p:nvCxnSpPr>
          <p:spPr>
            <a:xfrm rot="10800000">
              <a:off x="838200" y="3886200"/>
              <a:ext cx="1981200" cy="0"/>
            </a:xfrm>
            <a:prstGeom prst="straightConnector1">
              <a:avLst/>
            </a:prstGeom>
            <a:noFill/>
            <a:ln cap="flat" cmpd="sng" w="38100">
              <a:solidFill>
                <a:srgbClr val="0C1C1D"/>
              </a:solidFill>
              <a:prstDash val="solid"/>
              <a:round/>
              <a:headEnd len="med" w="med" type="none"/>
              <a:tailEnd len="sm" w="sm" type="none"/>
            </a:ln>
          </p:spPr>
        </p:cxnSp>
      </p:grpSp>
      <p:sp>
        <p:nvSpPr>
          <p:cNvPr id="1185" name="Google Shape;1185;p66"/>
          <p:cNvSpPr/>
          <p:nvPr/>
        </p:nvSpPr>
        <p:spPr>
          <a:xfrm rot="10800000">
            <a:off x="5361025" y="4383930"/>
            <a:ext cx="609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🡺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6" name="Google Shape;1186;p66"/>
          <p:cNvSpPr/>
          <p:nvPr/>
        </p:nvSpPr>
        <p:spPr>
          <a:xfrm>
            <a:off x="5943600" y="4343400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ANS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1" name="Google Shape;1191;p67"/>
          <p:cNvGrpSpPr/>
          <p:nvPr/>
        </p:nvGrpSpPr>
        <p:grpSpPr>
          <a:xfrm>
            <a:off x="457200" y="4343400"/>
            <a:ext cx="3429000" cy="1802155"/>
            <a:chOff x="5029200" y="3684245"/>
            <a:chExt cx="3429000" cy="1802155"/>
          </a:xfrm>
        </p:grpSpPr>
        <p:grpSp>
          <p:nvGrpSpPr>
            <p:cNvPr id="1192" name="Google Shape;1192;p67"/>
            <p:cNvGrpSpPr/>
            <p:nvPr/>
          </p:nvGrpSpPr>
          <p:grpSpPr>
            <a:xfrm>
              <a:off x="6248400" y="3855184"/>
              <a:ext cx="2209800" cy="1631216"/>
              <a:chOff x="4495800" y="2178784"/>
              <a:chExt cx="2209800" cy="1631216"/>
            </a:xfrm>
          </p:grpSpPr>
          <p:sp>
            <p:nvSpPr>
              <p:cNvPr id="1193" name="Google Shape;1193;p67"/>
              <p:cNvSpPr/>
              <p:nvPr/>
            </p:nvSpPr>
            <p:spPr>
              <a:xfrm>
                <a:off x="4495800" y="2247900"/>
                <a:ext cx="76200" cy="1557130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6600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4" name="Google Shape;1194;p67"/>
              <p:cNvSpPr/>
              <p:nvPr/>
            </p:nvSpPr>
            <p:spPr>
              <a:xfrm flipH="1">
                <a:off x="6400800" y="2286000"/>
                <a:ext cx="76200" cy="1524000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6600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Google Shape;1195;p67"/>
              <p:cNvSpPr/>
              <p:nvPr/>
            </p:nvSpPr>
            <p:spPr>
              <a:xfrm>
                <a:off x="4724400" y="2178784"/>
                <a:ext cx="1981200" cy="16312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10       k=0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-2-2j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-2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-2+2j</a:t>
                </a:r>
                <a:endParaRPr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96" name="Google Shape;1196;p67"/>
            <p:cNvSpPr/>
            <p:nvPr/>
          </p:nvSpPr>
          <p:spPr>
            <a:xfrm>
              <a:off x="5029200" y="3684245"/>
              <a:ext cx="1371600" cy="6591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660400" lvl="0" marL="660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P[k] =</a:t>
              </a:r>
              <a:endParaRPr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7" name="Google Shape;1197;p67"/>
          <p:cNvSpPr txBox="1"/>
          <p:nvPr/>
        </p:nvSpPr>
        <p:spPr>
          <a:xfrm>
            <a:off x="4854222" y="4741333"/>
            <a:ext cx="184666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8" name="Google Shape;1198;p67"/>
          <p:cNvGrpSpPr/>
          <p:nvPr/>
        </p:nvGrpSpPr>
        <p:grpSpPr>
          <a:xfrm>
            <a:off x="6096000" y="4724400"/>
            <a:ext cx="2743200" cy="1524000"/>
            <a:chOff x="6096000" y="4724400"/>
            <a:chExt cx="2743200" cy="1524000"/>
          </a:xfrm>
        </p:grpSpPr>
        <p:grpSp>
          <p:nvGrpSpPr>
            <p:cNvPr id="1199" name="Google Shape;1199;p67"/>
            <p:cNvGrpSpPr/>
            <p:nvPr/>
          </p:nvGrpSpPr>
          <p:grpSpPr>
            <a:xfrm>
              <a:off x="6096000" y="4724400"/>
              <a:ext cx="2590800" cy="1524000"/>
              <a:chOff x="6096000" y="4724400"/>
              <a:chExt cx="2590800" cy="1524000"/>
            </a:xfrm>
          </p:grpSpPr>
          <p:sp>
            <p:nvSpPr>
              <p:cNvPr id="1200" name="Google Shape;1200;p67"/>
              <p:cNvSpPr/>
              <p:nvPr/>
            </p:nvSpPr>
            <p:spPr>
              <a:xfrm>
                <a:off x="6096000" y="4724400"/>
                <a:ext cx="2590800" cy="1524000"/>
              </a:xfrm>
              <a:prstGeom prst="wedgeRoundRectCallout">
                <a:avLst>
                  <a:gd fmla="val -89212" name="adj1"/>
                  <a:gd fmla="val -807" name="adj2"/>
                  <a:gd fmla="val 16667" name="adj3"/>
                </a:avLst>
              </a:prstGeom>
              <a:solidFill>
                <a:schemeClr val="lt1"/>
              </a:solidFill>
              <a:ln cap="flat" cmpd="sng" w="38100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1" name="Google Shape;1201;p67"/>
              <p:cNvSpPr/>
              <p:nvPr/>
            </p:nvSpPr>
            <p:spPr>
              <a:xfrm flipH="1">
                <a:off x="8488681" y="4876800"/>
                <a:ext cx="45719" cy="1295400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6600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2" name="Google Shape;1202;p67"/>
              <p:cNvSpPr/>
              <p:nvPr/>
            </p:nvSpPr>
            <p:spPr>
              <a:xfrm>
                <a:off x="7010400" y="4876799"/>
                <a:ext cx="45719" cy="1299018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6600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3" name="Google Shape;1203;p67"/>
              <p:cNvSpPr/>
              <p:nvPr/>
            </p:nvSpPr>
            <p:spPr>
              <a:xfrm>
                <a:off x="6096000" y="4800601"/>
                <a:ext cx="1036320" cy="528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X[k] =</a:t>
                </a: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04" name="Google Shape;1204;p67"/>
            <p:cNvSpPr/>
            <p:nvPr/>
          </p:nvSpPr>
          <p:spPr>
            <a:xfrm>
              <a:off x="7034107" y="4801850"/>
              <a:ext cx="1805093" cy="1446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660400" lvl="0" marL="6604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10      k=0</a:t>
              </a:r>
              <a:endParaRPr/>
            </a:p>
            <a:p>
              <a:pPr indent="-660400" lvl="0" marL="6604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-2+2j  k=1</a:t>
              </a:r>
              <a:endParaRPr/>
            </a:p>
            <a:p>
              <a:pPr indent="-660400" lvl="0" marL="6604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-2       k=2</a:t>
              </a:r>
              <a:endParaRPr/>
            </a:p>
            <a:p>
              <a:pPr indent="-660400" lvl="0" marL="6604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-2-2j   k=3</a:t>
              </a:r>
              <a:endPara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05" name="Google Shape;1205;p67"/>
          <p:cNvCxnSpPr/>
          <p:nvPr/>
        </p:nvCxnSpPr>
        <p:spPr>
          <a:xfrm rot="10800000">
            <a:off x="2895599" y="5257800"/>
            <a:ext cx="3962399" cy="838200"/>
          </a:xfrm>
          <a:prstGeom prst="straightConnector1">
            <a:avLst/>
          </a:prstGeom>
          <a:noFill/>
          <a:ln cap="flat" cmpd="sng" w="57150">
            <a:solidFill>
              <a:srgbClr val="FF33CC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1206" name="Google Shape;1206;p67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1207" name="Google Shape;1207;p67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208" name="Google Shape;1208;p67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9" name="Google Shape;1209;p67"/>
          <p:cNvSpPr/>
          <p:nvPr/>
        </p:nvSpPr>
        <p:spPr>
          <a:xfrm>
            <a:off x="381000" y="228600"/>
            <a:ext cx="50292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Solution (b): To find P[k]  </a:t>
            </a:r>
            <a:endParaRPr sz="3200">
              <a:solidFill>
                <a:srgbClr val="800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67"/>
          <p:cNvSpPr/>
          <p:nvPr/>
        </p:nvSpPr>
        <p:spPr>
          <a:xfrm>
            <a:off x="457200" y="990600"/>
            <a:ext cx="51054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Given </a:t>
            </a: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p[n] = { 1, 4, 3, 2 } </a:t>
            </a:r>
            <a:endParaRPr/>
          </a:p>
        </p:txBody>
      </p:sp>
      <p:sp>
        <p:nvSpPr>
          <p:cNvPr id="1211" name="Google Shape;1211;p67"/>
          <p:cNvSpPr/>
          <p:nvPr/>
        </p:nvSpPr>
        <p:spPr>
          <a:xfrm>
            <a:off x="457200" y="1676400"/>
            <a:ext cx="4648200" cy="954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comparing p[n] and x[n]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get,</a:t>
            </a:r>
            <a:endParaRPr/>
          </a:p>
        </p:txBody>
      </p:sp>
      <p:sp>
        <p:nvSpPr>
          <p:cNvPr id="1212" name="Google Shape;1212;p67"/>
          <p:cNvSpPr/>
          <p:nvPr/>
        </p:nvSpPr>
        <p:spPr>
          <a:xfrm>
            <a:off x="5638800" y="2590800"/>
            <a:ext cx="3276600" cy="2057400"/>
          </a:xfrm>
          <a:prstGeom prst="cloudCallout">
            <a:avLst>
              <a:gd fmla="val -77574" name="adj1"/>
              <a:gd fmla="val 16625" name="adj2"/>
            </a:avLst>
          </a:prstGeom>
          <a:solidFill>
            <a:srgbClr val="2FFC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Time Reversal Property  of DFT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DFT {x[-n]} = X[-k]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67"/>
          <p:cNvSpPr/>
          <p:nvPr/>
        </p:nvSpPr>
        <p:spPr>
          <a:xfrm>
            <a:off x="457200" y="3733800"/>
            <a:ext cx="28194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P[k] = X[-k]</a:t>
            </a:r>
            <a:endParaRPr/>
          </a:p>
        </p:txBody>
      </p:sp>
      <p:sp>
        <p:nvSpPr>
          <p:cNvPr id="1214" name="Google Shape;1214;p67"/>
          <p:cNvSpPr/>
          <p:nvPr/>
        </p:nvSpPr>
        <p:spPr>
          <a:xfrm>
            <a:off x="457200" y="3195638"/>
            <a:ext cx="548640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Time Reversal Property of DFT,</a:t>
            </a:r>
            <a:endParaRPr/>
          </a:p>
        </p:txBody>
      </p:sp>
      <p:sp>
        <p:nvSpPr>
          <p:cNvPr id="1215" name="Google Shape;1215;p67"/>
          <p:cNvSpPr/>
          <p:nvPr/>
        </p:nvSpPr>
        <p:spPr>
          <a:xfrm>
            <a:off x="6096000" y="914400"/>
            <a:ext cx="2590800" cy="1524000"/>
          </a:xfrm>
          <a:prstGeom prst="wedgeRoundRectCallout">
            <a:avLst>
              <a:gd fmla="val -78863" name="adj1"/>
              <a:gd fmla="val 44564" name="adj2"/>
              <a:gd fmla="val 16667" name="adj3"/>
            </a:avLst>
          </a:prstGeom>
          <a:solidFill>
            <a:schemeClr val="lt1"/>
          </a:solidFill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x[n] = { 1, 2, 3, 4 }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p[n] = { 1, 4, 3, 2 } 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6" name="Google Shape;1216;p67"/>
          <p:cNvCxnSpPr/>
          <p:nvPr/>
        </p:nvCxnSpPr>
        <p:spPr>
          <a:xfrm flipH="1">
            <a:off x="7543800" y="1524000"/>
            <a:ext cx="457200" cy="304800"/>
          </a:xfrm>
          <a:prstGeom prst="straightConnector1">
            <a:avLst/>
          </a:prstGeom>
          <a:noFill/>
          <a:ln cap="flat" cmpd="sng" w="38100">
            <a:solidFill>
              <a:srgbClr val="0000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7" name="Google Shape;1217;p67"/>
          <p:cNvSpPr/>
          <p:nvPr/>
        </p:nvSpPr>
        <p:spPr>
          <a:xfrm>
            <a:off x="457200" y="2590800"/>
            <a:ext cx="28194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p[n] = x[-n]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2" name="Google Shape;1222;p68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1223" name="Google Shape;1223;p68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224" name="Google Shape;1224;p68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5" name="Google Shape;1225;p68"/>
          <p:cNvSpPr/>
          <p:nvPr/>
        </p:nvSpPr>
        <p:spPr>
          <a:xfrm>
            <a:off x="152400" y="228600"/>
            <a:ext cx="8839200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Ex-2  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 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X[k] = {1, 2, 3, 4}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 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Find the DFT of the following sequences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using X[k] and not otherwise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(a)  x[-n]   (b)   x[–n+1]   (c) x[-n-1]</a:t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Google Shape;1226;p68"/>
          <p:cNvSpPr/>
          <p:nvPr/>
        </p:nvSpPr>
        <p:spPr>
          <a:xfrm>
            <a:off x="381000" y="2296180"/>
            <a:ext cx="83058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Solution (a): To find DFT { x[-n]} </a:t>
            </a:r>
            <a:endParaRPr sz="2800">
              <a:solidFill>
                <a:srgbClr val="800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Google Shape;1227;p68"/>
          <p:cNvSpPr/>
          <p:nvPr/>
        </p:nvSpPr>
        <p:spPr>
          <a:xfrm>
            <a:off x="457200" y="2819400"/>
            <a:ext cx="28194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 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p[n] = x[-n]</a:t>
            </a:r>
            <a:endParaRPr/>
          </a:p>
        </p:txBody>
      </p:sp>
      <p:sp>
        <p:nvSpPr>
          <p:cNvPr id="1228" name="Google Shape;1228;p68"/>
          <p:cNvSpPr/>
          <p:nvPr/>
        </p:nvSpPr>
        <p:spPr>
          <a:xfrm>
            <a:off x="457200" y="3962400"/>
            <a:ext cx="28194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P[k] = X[-k]</a:t>
            </a:r>
            <a:endParaRPr/>
          </a:p>
        </p:txBody>
      </p:sp>
      <p:sp>
        <p:nvSpPr>
          <p:cNvPr id="1229" name="Google Shape;1229;p68"/>
          <p:cNvSpPr/>
          <p:nvPr/>
        </p:nvSpPr>
        <p:spPr>
          <a:xfrm>
            <a:off x="457200" y="3429000"/>
            <a:ext cx="62484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Time Reversal Property of DFT,</a:t>
            </a:r>
            <a:endParaRPr/>
          </a:p>
        </p:txBody>
      </p:sp>
      <p:grpSp>
        <p:nvGrpSpPr>
          <p:cNvPr id="1230" name="Google Shape;1230;p68"/>
          <p:cNvGrpSpPr/>
          <p:nvPr/>
        </p:nvGrpSpPr>
        <p:grpSpPr>
          <a:xfrm>
            <a:off x="381000" y="4419600"/>
            <a:ext cx="3429000" cy="1802155"/>
            <a:chOff x="5029200" y="3684245"/>
            <a:chExt cx="3429000" cy="1802155"/>
          </a:xfrm>
        </p:grpSpPr>
        <p:grpSp>
          <p:nvGrpSpPr>
            <p:cNvPr id="1231" name="Google Shape;1231;p68"/>
            <p:cNvGrpSpPr/>
            <p:nvPr/>
          </p:nvGrpSpPr>
          <p:grpSpPr>
            <a:xfrm>
              <a:off x="6248400" y="3855184"/>
              <a:ext cx="2209800" cy="1631216"/>
              <a:chOff x="4495800" y="2178784"/>
              <a:chExt cx="2209800" cy="1631216"/>
            </a:xfrm>
          </p:grpSpPr>
          <p:sp>
            <p:nvSpPr>
              <p:cNvPr id="1232" name="Google Shape;1232;p68"/>
              <p:cNvSpPr/>
              <p:nvPr/>
            </p:nvSpPr>
            <p:spPr>
              <a:xfrm>
                <a:off x="4495800" y="2247900"/>
                <a:ext cx="76200" cy="1557130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6600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3" name="Google Shape;1233;p68"/>
              <p:cNvSpPr/>
              <p:nvPr/>
            </p:nvSpPr>
            <p:spPr>
              <a:xfrm flipH="1">
                <a:off x="6400800" y="2286000"/>
                <a:ext cx="76200" cy="1524000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6600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4" name="Google Shape;1234;p68"/>
              <p:cNvSpPr/>
              <p:nvPr/>
            </p:nvSpPr>
            <p:spPr>
              <a:xfrm>
                <a:off x="4724400" y="2178784"/>
                <a:ext cx="1981200" cy="16312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Arial"/>
                  <a:buAutoNum type="arabicPlain"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k=0</a:t>
                </a:r>
                <a:endParaRPr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4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3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35" name="Google Shape;1235;p68"/>
            <p:cNvSpPr/>
            <p:nvPr/>
          </p:nvSpPr>
          <p:spPr>
            <a:xfrm>
              <a:off x="5029200" y="3684245"/>
              <a:ext cx="1371600" cy="6591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660400" lvl="0" marL="660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P[k] =</a:t>
              </a:r>
              <a:endParaRPr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6" name="Google Shape;1236;p68"/>
          <p:cNvGrpSpPr/>
          <p:nvPr/>
        </p:nvGrpSpPr>
        <p:grpSpPr>
          <a:xfrm>
            <a:off x="6096000" y="4572000"/>
            <a:ext cx="2743200" cy="1524000"/>
            <a:chOff x="6096000" y="4724400"/>
            <a:chExt cx="2743200" cy="1524000"/>
          </a:xfrm>
        </p:grpSpPr>
        <p:sp>
          <p:nvSpPr>
            <p:cNvPr id="1237" name="Google Shape;1237;p68"/>
            <p:cNvSpPr/>
            <p:nvPr/>
          </p:nvSpPr>
          <p:spPr>
            <a:xfrm>
              <a:off x="7034107" y="4801850"/>
              <a:ext cx="1805093" cy="1446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660400" lvl="0" marL="6604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10      k=0</a:t>
              </a:r>
              <a:endParaRPr/>
            </a:p>
            <a:p>
              <a:pPr indent="-660400" lvl="0" marL="6604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-2+2j  k=1</a:t>
              </a:r>
              <a:endParaRPr/>
            </a:p>
            <a:p>
              <a:pPr indent="-660400" lvl="0" marL="6604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-2       k=2</a:t>
              </a:r>
              <a:endParaRPr/>
            </a:p>
            <a:p>
              <a:pPr indent="-660400" lvl="0" marL="6604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-2-2j   k=3</a:t>
              </a:r>
              <a:endPara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38" name="Google Shape;1238;p68"/>
            <p:cNvGrpSpPr/>
            <p:nvPr/>
          </p:nvGrpSpPr>
          <p:grpSpPr>
            <a:xfrm>
              <a:off x="6096000" y="4724400"/>
              <a:ext cx="2590800" cy="1524000"/>
              <a:chOff x="6096000" y="4724400"/>
              <a:chExt cx="2590800" cy="1524000"/>
            </a:xfrm>
          </p:grpSpPr>
          <p:sp>
            <p:nvSpPr>
              <p:cNvPr id="1239" name="Google Shape;1239;p68"/>
              <p:cNvSpPr/>
              <p:nvPr/>
            </p:nvSpPr>
            <p:spPr>
              <a:xfrm>
                <a:off x="6096000" y="4724400"/>
                <a:ext cx="2590800" cy="1524000"/>
              </a:xfrm>
              <a:prstGeom prst="wedgeRoundRectCallout">
                <a:avLst>
                  <a:gd fmla="val -89212" name="adj1"/>
                  <a:gd fmla="val -807" name="adj2"/>
                  <a:gd fmla="val 16667" name="adj3"/>
                </a:avLst>
              </a:prstGeom>
              <a:solidFill>
                <a:schemeClr val="lt1"/>
              </a:solidFill>
              <a:ln cap="flat" cmpd="sng" w="38100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0" name="Google Shape;1240;p68"/>
              <p:cNvSpPr/>
              <p:nvPr/>
            </p:nvSpPr>
            <p:spPr>
              <a:xfrm flipH="1">
                <a:off x="8488681" y="4876800"/>
                <a:ext cx="45719" cy="1295400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6600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1" name="Google Shape;1241;p68"/>
              <p:cNvSpPr/>
              <p:nvPr/>
            </p:nvSpPr>
            <p:spPr>
              <a:xfrm>
                <a:off x="7010400" y="4876799"/>
                <a:ext cx="45719" cy="1299018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6600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2" name="Google Shape;1242;p68"/>
              <p:cNvSpPr/>
              <p:nvPr/>
            </p:nvSpPr>
            <p:spPr>
              <a:xfrm>
                <a:off x="6096000" y="4800601"/>
                <a:ext cx="1036320" cy="528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X[k] =</a:t>
                </a: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43" name="Google Shape;1243;p68"/>
            <p:cNvSpPr/>
            <p:nvPr/>
          </p:nvSpPr>
          <p:spPr>
            <a:xfrm>
              <a:off x="7034107" y="4801850"/>
              <a:ext cx="1805093" cy="1446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1    k=0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2    k=1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3    k=2</a:t>
              </a:r>
              <a:endParaRPr/>
            </a:p>
            <a:p>
              <a:pPr indent="-660400" lvl="0" marL="6604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4    k=3</a:t>
              </a:r>
              <a:endPara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4" name="Google Shape;1244;p68"/>
          <p:cNvSpPr/>
          <p:nvPr/>
        </p:nvSpPr>
        <p:spPr>
          <a:xfrm rot="10800000">
            <a:off x="3456025" y="4719935"/>
            <a:ext cx="609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🡺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5" name="Google Shape;1245;p68"/>
          <p:cNvSpPr/>
          <p:nvPr/>
        </p:nvSpPr>
        <p:spPr>
          <a:xfrm>
            <a:off x="4038600" y="4679405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ANS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0" name="Google Shape;1250;p69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1251" name="Google Shape;1251;p69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252" name="Google Shape;1252;p69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3" name="Google Shape;1253;p69"/>
          <p:cNvSpPr/>
          <p:nvPr/>
        </p:nvSpPr>
        <p:spPr>
          <a:xfrm>
            <a:off x="381000" y="304800"/>
            <a:ext cx="83058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Solution (b): To find DFT { x[-n+1] } </a:t>
            </a:r>
            <a:endParaRPr sz="2800">
              <a:solidFill>
                <a:srgbClr val="800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4" name="Google Shape;1254;p69"/>
          <p:cNvSpPr/>
          <p:nvPr/>
        </p:nvSpPr>
        <p:spPr>
          <a:xfrm>
            <a:off x="609600" y="1066800"/>
            <a:ext cx="28194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 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p[n] = x[-n]</a:t>
            </a:r>
            <a:endParaRPr/>
          </a:p>
        </p:txBody>
      </p:sp>
      <p:sp>
        <p:nvSpPr>
          <p:cNvPr id="1255" name="Google Shape;1255;p69"/>
          <p:cNvSpPr/>
          <p:nvPr/>
        </p:nvSpPr>
        <p:spPr>
          <a:xfrm>
            <a:off x="533400" y="3810000"/>
            <a:ext cx="51816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DFT,</a:t>
            </a:r>
            <a:endParaRPr/>
          </a:p>
        </p:txBody>
      </p:sp>
      <p:sp>
        <p:nvSpPr>
          <p:cNvPr id="1256" name="Google Shape;1256;p69"/>
          <p:cNvSpPr/>
          <p:nvPr/>
        </p:nvSpPr>
        <p:spPr>
          <a:xfrm>
            <a:off x="609600" y="1762125"/>
            <a:ext cx="45720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Replace ( n )  by ( n-1 )</a:t>
            </a:r>
            <a:endParaRPr/>
          </a:p>
        </p:txBody>
      </p:sp>
      <p:sp>
        <p:nvSpPr>
          <p:cNvPr id="1257" name="Google Shape;1257;p69"/>
          <p:cNvSpPr/>
          <p:nvPr/>
        </p:nvSpPr>
        <p:spPr>
          <a:xfrm>
            <a:off x="609600" y="2371725"/>
            <a:ext cx="43434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p[n-1] = x[ -(n-1) ]</a:t>
            </a:r>
            <a:endParaRPr/>
          </a:p>
        </p:txBody>
      </p:sp>
      <p:sp>
        <p:nvSpPr>
          <p:cNvPr id="1258" name="Google Shape;1258;p69"/>
          <p:cNvSpPr/>
          <p:nvPr/>
        </p:nvSpPr>
        <p:spPr>
          <a:xfrm>
            <a:off x="609600" y="3058180"/>
            <a:ext cx="43434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p[n-1] = x[ -n+1 ]</a:t>
            </a:r>
            <a:endParaRPr/>
          </a:p>
        </p:txBody>
      </p:sp>
      <p:sp>
        <p:nvSpPr>
          <p:cNvPr id="1259" name="Google Shape;1259;p69"/>
          <p:cNvSpPr/>
          <p:nvPr/>
        </p:nvSpPr>
        <p:spPr>
          <a:xfrm>
            <a:off x="533400" y="4724400"/>
            <a:ext cx="51054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AF0013"/>
                </a:solidFill>
                <a:latin typeface="Arial"/>
                <a:ea typeface="Arial"/>
                <a:cs typeface="Arial"/>
                <a:sym typeface="Arial"/>
              </a:rPr>
              <a:t>DFT (p[n-1]) = DFT(x[-n+1])</a:t>
            </a:r>
            <a:endParaRPr/>
          </a:p>
        </p:txBody>
      </p:sp>
      <p:sp>
        <p:nvSpPr>
          <p:cNvPr id="1260" name="Google Shape;1260;p69"/>
          <p:cNvSpPr/>
          <p:nvPr/>
        </p:nvSpPr>
        <p:spPr>
          <a:xfrm>
            <a:off x="5715000" y="1371600"/>
            <a:ext cx="3276600" cy="2342555"/>
          </a:xfrm>
          <a:prstGeom prst="cloudCallout">
            <a:avLst>
              <a:gd fmla="val -93286" name="adj1"/>
              <a:gd fmla="val 66583" name="adj2"/>
            </a:avLst>
          </a:prstGeom>
          <a:solidFill>
            <a:srgbClr val="D9FDF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Time  Shift   Property  of DFT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C2C40"/>
                </a:solidFill>
                <a:latin typeface="Cambria"/>
                <a:ea typeface="Cambria"/>
                <a:cs typeface="Cambria"/>
                <a:sym typeface="Cambria"/>
              </a:rPr>
              <a:t>DFT { x[n-m]} = </a:t>
            </a:r>
            <a:r>
              <a:rPr lang="en-US" sz="2200">
                <a:solidFill>
                  <a:srgbClr val="FC2C40"/>
                </a:solidFill>
                <a:latin typeface="Cambria"/>
                <a:ea typeface="Cambria"/>
                <a:cs typeface="Cambria"/>
                <a:sym typeface="Cambria"/>
              </a:rPr>
              <a:t>W</a:t>
            </a:r>
            <a:r>
              <a:rPr baseline="-25000" lang="en-US" sz="2200">
                <a:solidFill>
                  <a:srgbClr val="FC2C40"/>
                </a:solidFill>
                <a:latin typeface="Cambria"/>
                <a:ea typeface="Cambria"/>
                <a:cs typeface="Cambria"/>
                <a:sym typeface="Cambria"/>
              </a:rPr>
              <a:t>N</a:t>
            </a:r>
            <a:r>
              <a:rPr baseline="30000" lang="en-US" sz="2200">
                <a:solidFill>
                  <a:srgbClr val="FC2C40"/>
                </a:solidFill>
                <a:latin typeface="Cambria"/>
                <a:ea typeface="Cambria"/>
                <a:cs typeface="Cambria"/>
                <a:sym typeface="Cambria"/>
              </a:rPr>
              <a:t>mk </a:t>
            </a:r>
            <a:r>
              <a:rPr b="1" lang="en-US" sz="2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X[k]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5" name="Google Shape;1265;p70"/>
          <p:cNvGrpSpPr/>
          <p:nvPr/>
        </p:nvGrpSpPr>
        <p:grpSpPr>
          <a:xfrm>
            <a:off x="0" y="6518275"/>
            <a:ext cx="9144000" cy="568325"/>
            <a:chOff x="0" y="6324600"/>
            <a:chExt cx="9144000" cy="568325"/>
          </a:xfrm>
        </p:grpSpPr>
        <p:sp>
          <p:nvSpPr>
            <p:cNvPr id="1266" name="Google Shape;1266;p70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267" name="Google Shape;1267;p70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8" name="Google Shape;1268;p70"/>
          <p:cNvSpPr/>
          <p:nvPr/>
        </p:nvSpPr>
        <p:spPr>
          <a:xfrm>
            <a:off x="381000" y="152400"/>
            <a:ext cx="83058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To find DFT { x[-n+1] }... </a:t>
            </a:r>
            <a:endParaRPr sz="2800">
              <a:solidFill>
                <a:srgbClr val="800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9" name="Google Shape;1269;p70"/>
          <p:cNvSpPr/>
          <p:nvPr/>
        </p:nvSpPr>
        <p:spPr>
          <a:xfrm>
            <a:off x="457200" y="1762780"/>
            <a:ext cx="53340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Time Shift Property of DFT,</a:t>
            </a:r>
            <a:endParaRPr/>
          </a:p>
        </p:txBody>
      </p:sp>
      <p:sp>
        <p:nvSpPr>
          <p:cNvPr id="1270" name="Google Shape;1270;p70"/>
          <p:cNvSpPr/>
          <p:nvPr/>
        </p:nvSpPr>
        <p:spPr>
          <a:xfrm>
            <a:off x="457200" y="914400"/>
            <a:ext cx="51054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DFT ( x[-n+1] ) = DFT( p[n-1] )</a:t>
            </a:r>
            <a:endParaRPr/>
          </a:p>
        </p:txBody>
      </p:sp>
      <p:grpSp>
        <p:nvGrpSpPr>
          <p:cNvPr id="1271" name="Google Shape;1271;p70"/>
          <p:cNvGrpSpPr/>
          <p:nvPr/>
        </p:nvGrpSpPr>
        <p:grpSpPr>
          <a:xfrm>
            <a:off x="457200" y="2352020"/>
            <a:ext cx="5105400" cy="695980"/>
            <a:chOff x="457200" y="3124200"/>
            <a:chExt cx="5105400" cy="695980"/>
          </a:xfrm>
        </p:grpSpPr>
        <p:sp>
          <p:nvSpPr>
            <p:cNvPr id="1272" name="Google Shape;1272;p70"/>
            <p:cNvSpPr/>
            <p:nvPr/>
          </p:nvSpPr>
          <p:spPr>
            <a:xfrm>
              <a:off x="457200" y="3296960"/>
              <a:ext cx="5105400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DFT ( x[-n+1] ) =        P[k]</a:t>
              </a:r>
              <a:endParaRPr/>
            </a:p>
          </p:txBody>
        </p:sp>
        <p:pic>
          <p:nvPicPr>
            <p:cNvPr id="1273" name="Google Shape;1273;p7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429000" y="3124200"/>
              <a:ext cx="609600" cy="520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74" name="Google Shape;1274;p70"/>
          <p:cNvGrpSpPr/>
          <p:nvPr/>
        </p:nvGrpSpPr>
        <p:grpSpPr>
          <a:xfrm>
            <a:off x="457200" y="3276600"/>
            <a:ext cx="5105400" cy="533400"/>
            <a:chOff x="457200" y="3124200"/>
            <a:chExt cx="5105400" cy="533400"/>
          </a:xfrm>
        </p:grpSpPr>
        <p:sp>
          <p:nvSpPr>
            <p:cNvPr id="1275" name="Google Shape;1275;p70"/>
            <p:cNvSpPr/>
            <p:nvPr/>
          </p:nvSpPr>
          <p:spPr>
            <a:xfrm>
              <a:off x="457200" y="3134380"/>
              <a:ext cx="5105400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DFT ( x[-n+1] ) =        X[-k]</a:t>
              </a:r>
              <a:endParaRPr/>
            </a:p>
          </p:txBody>
        </p:sp>
        <p:pic>
          <p:nvPicPr>
            <p:cNvPr id="1276" name="Google Shape;1276;p7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429000" y="3124200"/>
              <a:ext cx="609600" cy="520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77" name="Google Shape;1277;p70"/>
          <p:cNvSpPr/>
          <p:nvPr/>
        </p:nvSpPr>
        <p:spPr>
          <a:xfrm>
            <a:off x="457200" y="4124980"/>
            <a:ext cx="29718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DFT ( x[-n+1] ) =  </a:t>
            </a:r>
            <a:endParaRPr/>
          </a:p>
        </p:txBody>
      </p:sp>
      <p:grpSp>
        <p:nvGrpSpPr>
          <p:cNvPr id="1278" name="Google Shape;1278;p70"/>
          <p:cNvGrpSpPr/>
          <p:nvPr/>
        </p:nvGrpSpPr>
        <p:grpSpPr>
          <a:xfrm>
            <a:off x="4191000" y="4267200"/>
            <a:ext cx="762000" cy="1491574"/>
            <a:chOff x="4800600" y="2019301"/>
            <a:chExt cx="762000" cy="1669143"/>
          </a:xfrm>
        </p:grpSpPr>
        <p:sp>
          <p:nvSpPr>
            <p:cNvPr id="1279" name="Google Shape;1279;p70"/>
            <p:cNvSpPr/>
            <p:nvPr/>
          </p:nvSpPr>
          <p:spPr>
            <a:xfrm>
              <a:off x="4800600" y="2019301"/>
              <a:ext cx="76200" cy="1620156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AF00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70"/>
            <p:cNvSpPr/>
            <p:nvPr/>
          </p:nvSpPr>
          <p:spPr>
            <a:xfrm flipH="1">
              <a:off x="5486400" y="2019301"/>
              <a:ext cx="76200" cy="1669143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AF00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1" name="Google Shape;1281;p70"/>
          <p:cNvGrpSpPr/>
          <p:nvPr/>
        </p:nvGrpSpPr>
        <p:grpSpPr>
          <a:xfrm>
            <a:off x="2255521" y="4010728"/>
            <a:ext cx="3002279" cy="1780472"/>
            <a:chOff x="5163015" y="3684245"/>
            <a:chExt cx="3295185" cy="2039132"/>
          </a:xfrm>
        </p:grpSpPr>
        <p:grpSp>
          <p:nvGrpSpPr>
            <p:cNvPr id="1282" name="Google Shape;1282;p70"/>
            <p:cNvGrpSpPr/>
            <p:nvPr/>
          </p:nvGrpSpPr>
          <p:grpSpPr>
            <a:xfrm>
              <a:off x="6374780" y="3855184"/>
              <a:ext cx="2083420" cy="1868193"/>
              <a:chOff x="4622180" y="2178784"/>
              <a:chExt cx="2083420" cy="1868193"/>
            </a:xfrm>
          </p:grpSpPr>
          <p:sp>
            <p:nvSpPr>
              <p:cNvPr id="1283" name="Google Shape;1283;p70"/>
              <p:cNvSpPr/>
              <p:nvPr/>
            </p:nvSpPr>
            <p:spPr>
              <a:xfrm>
                <a:off x="4622180" y="2247900"/>
                <a:ext cx="76203" cy="1711807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6600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4" name="Google Shape;1284;p70"/>
              <p:cNvSpPr/>
              <p:nvPr/>
            </p:nvSpPr>
            <p:spPr>
              <a:xfrm flipH="1">
                <a:off x="5200185" y="2286000"/>
                <a:ext cx="137534" cy="1673707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6600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5" name="Google Shape;1285;p70"/>
              <p:cNvSpPr/>
              <p:nvPr/>
            </p:nvSpPr>
            <p:spPr>
              <a:xfrm>
                <a:off x="4724400" y="2178784"/>
                <a:ext cx="1981200" cy="18681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1     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-j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-1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-j</a:t>
                </a:r>
                <a:endParaRPr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86" name="Google Shape;1286;p70"/>
            <p:cNvSpPr/>
            <p:nvPr/>
          </p:nvSpPr>
          <p:spPr>
            <a:xfrm>
              <a:off x="5163015" y="3684245"/>
              <a:ext cx="1371600" cy="7549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660400" lvl="0" marL="660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7" name="Google Shape;1287;p70"/>
          <p:cNvSpPr/>
          <p:nvPr/>
        </p:nvSpPr>
        <p:spPr>
          <a:xfrm>
            <a:off x="4419601" y="4159984"/>
            <a:ext cx="533400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60400" lvl="0" marL="660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   </a:t>
            </a:r>
            <a:endParaRPr/>
          </a:p>
          <a:p>
            <a:pPr indent="-660400" lvl="0" marL="660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  <a:p>
            <a:pPr indent="-660400" lvl="0" marL="660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  <a:p>
            <a:pPr indent="-660400" lvl="0" marL="660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8" name="Google Shape;1288;p70"/>
          <p:cNvGrpSpPr/>
          <p:nvPr/>
        </p:nvGrpSpPr>
        <p:grpSpPr>
          <a:xfrm>
            <a:off x="5181600" y="4063424"/>
            <a:ext cx="1981200" cy="1727776"/>
            <a:chOff x="5181600" y="4835604"/>
            <a:chExt cx="1981200" cy="1727776"/>
          </a:xfrm>
        </p:grpSpPr>
        <p:sp>
          <p:nvSpPr>
            <p:cNvPr id="1289" name="Google Shape;1289;p70"/>
            <p:cNvSpPr/>
            <p:nvPr/>
          </p:nvSpPr>
          <p:spPr>
            <a:xfrm flipH="1">
              <a:off x="7010400" y="4997227"/>
              <a:ext cx="152400" cy="1566153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AF00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90" name="Google Shape;1290;p70"/>
            <p:cNvGrpSpPr/>
            <p:nvPr/>
          </p:nvGrpSpPr>
          <p:grpSpPr>
            <a:xfrm>
              <a:off x="5181600" y="4835604"/>
              <a:ext cx="1981200" cy="1727776"/>
              <a:chOff x="5214485" y="4835604"/>
              <a:chExt cx="1981200" cy="1727776"/>
            </a:xfrm>
          </p:grpSpPr>
          <p:sp>
            <p:nvSpPr>
              <p:cNvPr id="1291" name="Google Shape;1291;p70"/>
              <p:cNvSpPr/>
              <p:nvPr/>
            </p:nvSpPr>
            <p:spPr>
              <a:xfrm>
                <a:off x="5214485" y="4835604"/>
                <a:ext cx="424315" cy="58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= </a:t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2" name="Google Shape;1292;p70"/>
              <p:cNvSpPr/>
              <p:nvPr/>
            </p:nvSpPr>
            <p:spPr>
              <a:xfrm>
                <a:off x="5714999" y="5008364"/>
                <a:ext cx="185285" cy="1524000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AF00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3" name="Google Shape;1293;p70"/>
              <p:cNvSpPr/>
              <p:nvPr/>
            </p:nvSpPr>
            <p:spPr>
              <a:xfrm>
                <a:off x="5824085" y="4932164"/>
                <a:ext cx="1371600" cy="16312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1   k=0    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-4j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-3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-2j</a:t>
                </a:r>
                <a:endParaRPr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94" name="Google Shape;1294;p70"/>
          <p:cNvSpPr/>
          <p:nvPr/>
        </p:nvSpPr>
        <p:spPr>
          <a:xfrm>
            <a:off x="5943600" y="533400"/>
            <a:ext cx="3276600" cy="2342555"/>
          </a:xfrm>
          <a:prstGeom prst="cloudCallout">
            <a:avLst>
              <a:gd fmla="val -93286" name="adj1"/>
              <a:gd fmla="val 66583" name="adj2"/>
            </a:avLst>
          </a:prstGeom>
          <a:solidFill>
            <a:srgbClr val="D9FDF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Time  Shift   Property  of DFT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C2C40"/>
                </a:solidFill>
                <a:latin typeface="Cambria"/>
                <a:ea typeface="Cambria"/>
                <a:cs typeface="Cambria"/>
                <a:sym typeface="Cambria"/>
              </a:rPr>
              <a:t>DFT { x[n-m]} = </a:t>
            </a:r>
            <a:r>
              <a:rPr lang="en-US" sz="2200">
                <a:solidFill>
                  <a:srgbClr val="FC2C40"/>
                </a:solidFill>
                <a:latin typeface="Cambria"/>
                <a:ea typeface="Cambria"/>
                <a:cs typeface="Cambria"/>
                <a:sym typeface="Cambria"/>
              </a:rPr>
              <a:t>W</a:t>
            </a:r>
            <a:r>
              <a:rPr baseline="-25000" lang="en-US" sz="2200">
                <a:solidFill>
                  <a:srgbClr val="FC2C40"/>
                </a:solidFill>
                <a:latin typeface="Cambria"/>
                <a:ea typeface="Cambria"/>
                <a:cs typeface="Cambria"/>
                <a:sym typeface="Cambria"/>
              </a:rPr>
              <a:t>N</a:t>
            </a:r>
            <a:r>
              <a:rPr baseline="30000" lang="en-US" sz="2200">
                <a:solidFill>
                  <a:srgbClr val="FC2C40"/>
                </a:solidFill>
                <a:latin typeface="Cambria"/>
                <a:ea typeface="Cambria"/>
                <a:cs typeface="Cambria"/>
                <a:sym typeface="Cambria"/>
              </a:rPr>
              <a:t>mk </a:t>
            </a:r>
            <a:r>
              <a:rPr b="1" lang="en-US" sz="2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X[k] </a:t>
            </a:r>
            <a:endParaRPr/>
          </a:p>
        </p:txBody>
      </p:sp>
      <p:sp>
        <p:nvSpPr>
          <p:cNvPr id="1295" name="Google Shape;1295;p70"/>
          <p:cNvSpPr/>
          <p:nvPr/>
        </p:nvSpPr>
        <p:spPr>
          <a:xfrm rot="10800000">
            <a:off x="7266025" y="4155330"/>
            <a:ext cx="609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🡺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6" name="Google Shape;1296;p70"/>
          <p:cNvSpPr/>
          <p:nvPr/>
        </p:nvSpPr>
        <p:spPr>
          <a:xfrm>
            <a:off x="7848600" y="4114800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ANS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71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302" name="Google Shape;1302;p71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1303" name="Google Shape;1303;p71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304" name="Google Shape;1304;p71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5" name="Google Shape;1305;p71"/>
          <p:cNvSpPr/>
          <p:nvPr/>
        </p:nvSpPr>
        <p:spPr>
          <a:xfrm>
            <a:off x="381000" y="304800"/>
            <a:ext cx="83058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Solution (c): To find DFT { x[-n-1] } </a:t>
            </a:r>
            <a:endParaRPr sz="2800">
              <a:solidFill>
                <a:srgbClr val="800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6" name="Google Shape;1306;p71"/>
          <p:cNvSpPr/>
          <p:nvPr/>
        </p:nvSpPr>
        <p:spPr>
          <a:xfrm>
            <a:off x="381000" y="1000780"/>
            <a:ext cx="8382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C1C1D"/>
                </a:solidFill>
                <a:latin typeface="Arial"/>
                <a:ea typeface="Arial"/>
                <a:cs typeface="Arial"/>
                <a:sym typeface="Arial"/>
              </a:rPr>
              <a:t>HW</a:t>
            </a:r>
            <a:r>
              <a:rPr b="1" lang="en-US" sz="28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800">
              <a:solidFill>
                <a:srgbClr val="80008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72"/>
          <p:cNvSpPr txBox="1"/>
          <p:nvPr/>
        </p:nvSpPr>
        <p:spPr>
          <a:xfrm>
            <a:off x="304800" y="228600"/>
            <a:ext cx="8229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60400" lvl="0" marL="660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[6]   Symmetry </a:t>
            </a:r>
            <a:r>
              <a:rPr b="1" lang="en-US" sz="3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Property</a:t>
            </a:r>
            <a:endParaRPr/>
          </a:p>
          <a:p>
            <a:pPr indent="254000" lvl="0" marL="660400" marR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54000" lvl="0" marL="660400" marR="0" rtl="0" algn="l"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If  x[n] is </a:t>
            </a:r>
            <a:r>
              <a:rPr b="1" lang="en-US" sz="3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Real valued </a:t>
            </a:r>
            <a:r>
              <a:rPr lang="en-US" sz="3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sequence </a:t>
            </a:r>
            <a:endParaRPr sz="36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54000" lvl="0" marL="660400" marR="0" rtl="0" algn="l"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Then </a:t>
            </a:r>
            <a:endParaRPr b="1" sz="40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0400" lvl="0" marL="660400" marR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                 X[k]  =</a:t>
            </a:r>
            <a:endParaRPr/>
          </a:p>
        </p:txBody>
      </p:sp>
      <p:grpSp>
        <p:nvGrpSpPr>
          <p:cNvPr id="1312" name="Google Shape;1312;p72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1313" name="Google Shape;1313;p72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314" name="Google Shape;1314;p72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5" name="Google Shape;1315;p72"/>
          <p:cNvSpPr/>
          <p:nvPr/>
        </p:nvSpPr>
        <p:spPr>
          <a:xfrm>
            <a:off x="4017963" y="2463800"/>
            <a:ext cx="1578352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60400" lvl="0" marL="660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1" baseline="30000" lang="en-US" sz="420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b="1" lang="en-US" sz="3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[ - k ]</a:t>
            </a:r>
            <a:endParaRPr/>
          </a:p>
        </p:txBody>
      </p:sp>
      <p:sp>
        <p:nvSpPr>
          <p:cNvPr id="1316" name="Google Shape;1316;p72"/>
          <p:cNvSpPr/>
          <p:nvPr/>
        </p:nvSpPr>
        <p:spPr>
          <a:xfrm>
            <a:off x="4038600" y="3302000"/>
            <a:ext cx="2309112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60400" lvl="0" marL="660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1" baseline="30000" lang="en-US" sz="320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b="1" lang="en-US" sz="3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[ - k + N ]</a:t>
            </a:r>
            <a:endParaRPr/>
          </a:p>
        </p:txBody>
      </p:sp>
      <p:sp>
        <p:nvSpPr>
          <p:cNvPr id="1317" name="Google Shape;1317;p72"/>
          <p:cNvSpPr/>
          <p:nvPr/>
        </p:nvSpPr>
        <p:spPr>
          <a:xfrm>
            <a:off x="3309938" y="3302000"/>
            <a:ext cx="423862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8" name="Google Shape;1318;p72"/>
          <p:cNvSpPr/>
          <p:nvPr/>
        </p:nvSpPr>
        <p:spPr>
          <a:xfrm>
            <a:off x="4005263" y="4216400"/>
            <a:ext cx="2025581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60400" lvl="0" marL="660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1" baseline="30000" lang="en-US" sz="320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b="1" lang="en-US" sz="3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[ N – k ]</a:t>
            </a:r>
            <a:endParaRPr/>
          </a:p>
        </p:txBody>
      </p:sp>
      <p:sp>
        <p:nvSpPr>
          <p:cNvPr id="1319" name="Google Shape;1319;p72"/>
          <p:cNvSpPr/>
          <p:nvPr/>
        </p:nvSpPr>
        <p:spPr>
          <a:xfrm>
            <a:off x="3276600" y="4214813"/>
            <a:ext cx="423863" cy="585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73"/>
          <p:cNvSpPr txBox="1"/>
          <p:nvPr/>
        </p:nvSpPr>
        <p:spPr>
          <a:xfrm>
            <a:off x="228600" y="228600"/>
            <a:ext cx="9067800" cy="21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Ex-1  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first five points of the eight point DFT of a real valued sequence are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X[k] = { 25, </a:t>
            </a:r>
            <a:r>
              <a:rPr b="1"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0.12 – j 0.30</a:t>
            </a: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 6.4,  </a:t>
            </a:r>
            <a:r>
              <a:rPr b="1"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0.20 + j 0.18</a:t>
            </a: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 10 }.  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Determine the remaining three points.</a:t>
            </a:r>
            <a:endParaRPr b="1" sz="16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5" name="Google Shape;1325;p73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1326" name="Google Shape;1326;p73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327" name="Google Shape;1327;p73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8" name="Google Shape;1328;p73"/>
          <p:cNvSpPr/>
          <p:nvPr/>
        </p:nvSpPr>
        <p:spPr>
          <a:xfrm>
            <a:off x="990600" y="3048000"/>
            <a:ext cx="83820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Here x[n] is real valued N=8 point DT Signal. </a:t>
            </a:r>
            <a:endParaRPr/>
          </a:p>
        </p:txBody>
      </p:sp>
      <p:sp>
        <p:nvSpPr>
          <p:cNvPr id="1329" name="Google Shape;1329;p73"/>
          <p:cNvSpPr/>
          <p:nvPr/>
        </p:nvSpPr>
        <p:spPr>
          <a:xfrm>
            <a:off x="990600" y="3733800"/>
            <a:ext cx="5562600" cy="1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symmetry property of DFT,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 	DFT  { x[n] }  =   X[k]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Then	 </a:t>
            </a:r>
            <a:endParaRPr/>
          </a:p>
        </p:txBody>
      </p:sp>
      <p:sp>
        <p:nvSpPr>
          <p:cNvPr id="1330" name="Google Shape;1330;p73"/>
          <p:cNvSpPr/>
          <p:nvPr/>
        </p:nvSpPr>
        <p:spPr>
          <a:xfrm>
            <a:off x="228600" y="2362200"/>
            <a:ext cx="207645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Solution :  </a:t>
            </a:r>
            <a:endParaRPr sz="320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73"/>
          <p:cNvSpPr/>
          <p:nvPr/>
        </p:nvSpPr>
        <p:spPr>
          <a:xfrm>
            <a:off x="2286000" y="4830763"/>
            <a:ext cx="4572000" cy="585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X[k] = X</a:t>
            </a:r>
            <a:r>
              <a:rPr baseline="30000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[-k]</a:t>
            </a:r>
            <a:endParaRPr/>
          </a:p>
        </p:txBody>
      </p:sp>
      <p:sp>
        <p:nvSpPr>
          <p:cNvPr id="1332" name="Google Shape;1332;p73"/>
          <p:cNvSpPr/>
          <p:nvPr/>
        </p:nvSpPr>
        <p:spPr>
          <a:xfrm>
            <a:off x="2286000" y="5435600"/>
            <a:ext cx="29718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X[k] = X</a:t>
            </a:r>
            <a:r>
              <a:rPr baseline="30000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[N-k]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 txBox="1"/>
          <p:nvPr>
            <p:ph type="title"/>
          </p:nvPr>
        </p:nvSpPr>
        <p:spPr>
          <a:xfrm>
            <a:off x="533400" y="152400"/>
            <a:ext cx="8686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87093A"/>
                </a:solidFill>
                <a:latin typeface="Arial"/>
                <a:ea typeface="Arial"/>
                <a:cs typeface="Arial"/>
                <a:sym typeface="Arial"/>
              </a:rPr>
              <a:t>Properties of DTFT</a:t>
            </a:r>
            <a:r>
              <a:rPr lang="en-US" sz="3600">
                <a:solidFill>
                  <a:srgbClr val="87093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69" name="Google Shape;16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1066800"/>
            <a:ext cx="5257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575" y="1803400"/>
            <a:ext cx="85852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3400" y="2743200"/>
            <a:ext cx="7848600" cy="7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800" y="3657600"/>
            <a:ext cx="73533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5800" y="4419600"/>
            <a:ext cx="5664200" cy="63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20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175" name="Google Shape;175;p20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76" name="Google Shape;176;p20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7" name="Google Shape;177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85800" y="5257800"/>
            <a:ext cx="6388100" cy="6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74"/>
          <p:cNvSpPr txBox="1"/>
          <p:nvPr/>
        </p:nvSpPr>
        <p:spPr>
          <a:xfrm>
            <a:off x="4953000" y="1600200"/>
            <a:ext cx="43434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X[k] =    25                  k=0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0.12 – j 0.30   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k=1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6.4                  k=2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0.20+ j 0.18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k=3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10                   k=4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k=5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k=6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k=7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38" name="Google Shape;1338;p74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1339" name="Google Shape;1339;p74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340" name="Google Shape;1340;p74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1" name="Google Shape;1341;p74"/>
          <p:cNvSpPr/>
          <p:nvPr/>
        </p:nvSpPr>
        <p:spPr>
          <a:xfrm>
            <a:off x="152400" y="228600"/>
            <a:ext cx="5029200" cy="2678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symmetry property of DFT,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 	DFT  { x[n] }  =   X[k]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Then	 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X[k] = X</a:t>
            </a:r>
            <a:r>
              <a:rPr baseline="30000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[-k]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= X</a:t>
            </a:r>
            <a:r>
              <a:rPr baseline="30000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[N-k]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r>
              <a:rPr b="1" lang="en-US" sz="28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X[k] = X</a:t>
            </a:r>
            <a:r>
              <a:rPr b="1" baseline="30000" lang="en-US" sz="28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b="1" lang="en-US" sz="28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[8-k]</a:t>
            </a:r>
            <a:endParaRPr/>
          </a:p>
        </p:txBody>
      </p:sp>
      <p:sp>
        <p:nvSpPr>
          <p:cNvPr id="1342" name="Google Shape;1342;p74"/>
          <p:cNvSpPr/>
          <p:nvPr/>
        </p:nvSpPr>
        <p:spPr>
          <a:xfrm>
            <a:off x="304800" y="2895600"/>
            <a:ext cx="4572000" cy="1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=================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k=5,  X[5] = X</a:t>
            </a:r>
            <a:r>
              <a:rPr baseline="30000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[3]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=  </a:t>
            </a:r>
            <a:r>
              <a:rPr b="1" lang="en-US" sz="2800">
                <a:solidFill>
                  <a:srgbClr val="CC0099"/>
                </a:solidFill>
                <a:latin typeface="Arial"/>
                <a:ea typeface="Arial"/>
                <a:cs typeface="Arial"/>
                <a:sym typeface="Arial"/>
              </a:rPr>
              <a:t>0.20 - j 0.18 </a:t>
            </a:r>
            <a:endParaRPr/>
          </a:p>
        </p:txBody>
      </p:sp>
      <p:sp>
        <p:nvSpPr>
          <p:cNvPr id="1343" name="Google Shape;1343;p74"/>
          <p:cNvSpPr/>
          <p:nvPr/>
        </p:nvSpPr>
        <p:spPr>
          <a:xfrm>
            <a:off x="6123275" y="1371600"/>
            <a:ext cx="419100" cy="3505200"/>
          </a:xfrm>
          <a:prstGeom prst="leftBracket">
            <a:avLst>
              <a:gd fmla="val 8333" name="adj"/>
            </a:avLst>
          </a:prstGeom>
          <a:noFill/>
          <a:ln cap="flat" cmpd="sng" w="571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4" name="Google Shape;1344;p74"/>
          <p:cNvSpPr/>
          <p:nvPr/>
        </p:nvSpPr>
        <p:spPr>
          <a:xfrm>
            <a:off x="304800" y="4178300"/>
            <a:ext cx="4572000" cy="954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k=6,  X[6] = X</a:t>
            </a:r>
            <a:r>
              <a:rPr baseline="30000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[2]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=  </a:t>
            </a:r>
            <a:r>
              <a:rPr b="1" lang="en-US" sz="28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6.4</a:t>
            </a:r>
            <a:endParaRPr/>
          </a:p>
        </p:txBody>
      </p:sp>
      <p:sp>
        <p:nvSpPr>
          <p:cNvPr id="1345" name="Google Shape;1345;p74"/>
          <p:cNvSpPr/>
          <p:nvPr/>
        </p:nvSpPr>
        <p:spPr>
          <a:xfrm>
            <a:off x="304800" y="5257800"/>
            <a:ext cx="4572000" cy="954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k=7,  X[7] = X</a:t>
            </a:r>
            <a:r>
              <a:rPr baseline="30000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[1]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=  </a:t>
            </a:r>
            <a:r>
              <a:rPr b="1" lang="en-US" sz="2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0.12 + j 0.30 </a:t>
            </a:r>
            <a:endParaRPr b="1" sz="2800">
              <a:solidFill>
                <a:srgbClr val="800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6" name="Google Shape;1346;p74"/>
          <p:cNvSpPr/>
          <p:nvPr/>
        </p:nvSpPr>
        <p:spPr>
          <a:xfrm flipH="1" rot="10800000">
            <a:off x="4648200" y="76200"/>
            <a:ext cx="838200" cy="6096000"/>
          </a:xfrm>
          <a:prstGeom prst="curvedRightArrow">
            <a:avLst>
              <a:gd fmla="val 25000" name="adj1"/>
              <a:gd fmla="val 50000" name="adj2"/>
              <a:gd fmla="val 0" name="adj3"/>
            </a:avLst>
          </a:prstGeom>
          <a:solidFill>
            <a:srgbClr val="FF6600"/>
          </a:solidFill>
          <a:ln cap="flat" cmpd="sng" w="9525">
            <a:solidFill>
              <a:srgbClr val="B5DADD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75"/>
          <p:cNvSpPr txBox="1"/>
          <p:nvPr/>
        </p:nvSpPr>
        <p:spPr>
          <a:xfrm>
            <a:off x="4953000" y="1600200"/>
            <a:ext cx="43434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X[k] =    25                   k=0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0.12 – j 0.30   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k=1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6.4                  k=2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0.20+ j 0.18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k=3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10                   k=4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</a:t>
            </a:r>
            <a:r>
              <a:rPr b="1" lang="en-US" sz="2400">
                <a:solidFill>
                  <a:srgbClr val="CC0099"/>
                </a:solidFill>
                <a:latin typeface="Arial"/>
                <a:ea typeface="Arial"/>
                <a:cs typeface="Arial"/>
                <a:sym typeface="Arial"/>
              </a:rPr>
              <a:t>0.20 - j 0.18 </a:t>
            </a:r>
            <a:r>
              <a:rPr b="1"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k=5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</a:t>
            </a:r>
            <a:r>
              <a:rPr b="1" lang="en-US" sz="24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6.4                   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k=6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</a:t>
            </a:r>
            <a:r>
              <a:rPr b="1" lang="en-US" sz="2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0.12 + j 0.30    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k=7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52" name="Google Shape;1352;p75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1353" name="Google Shape;1353;p75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354" name="Google Shape;1354;p75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55" name="Google Shape;1355;p75"/>
          <p:cNvSpPr/>
          <p:nvPr/>
        </p:nvSpPr>
        <p:spPr>
          <a:xfrm>
            <a:off x="76200" y="0"/>
            <a:ext cx="5029200" cy="3108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symmetry property of DFT,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 	DFT  { x[n] }  =   X[k]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Then	 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X[k]  = X</a:t>
            </a:r>
            <a:r>
              <a:rPr baseline="30000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[-k]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= X</a:t>
            </a:r>
            <a:r>
              <a:rPr baseline="30000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[N-k]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X[k] = X</a:t>
            </a:r>
            <a:r>
              <a:rPr baseline="30000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[8-k]</a:t>
            </a:r>
            <a:endParaRPr/>
          </a:p>
        </p:txBody>
      </p:sp>
      <p:sp>
        <p:nvSpPr>
          <p:cNvPr id="1356" name="Google Shape;1356;p75"/>
          <p:cNvSpPr/>
          <p:nvPr/>
        </p:nvSpPr>
        <p:spPr>
          <a:xfrm>
            <a:off x="304800" y="2971800"/>
            <a:ext cx="4572000" cy="1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=================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k=5,  X[5] = X</a:t>
            </a:r>
            <a:r>
              <a:rPr baseline="30000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[3]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=  </a:t>
            </a:r>
            <a:r>
              <a:rPr b="1" lang="en-US" sz="2800">
                <a:solidFill>
                  <a:srgbClr val="CC0099"/>
                </a:solidFill>
                <a:latin typeface="Arial"/>
                <a:ea typeface="Arial"/>
                <a:cs typeface="Arial"/>
                <a:sym typeface="Arial"/>
              </a:rPr>
              <a:t>0.20 - j 0.18 </a:t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7" name="Google Shape;1357;p75"/>
          <p:cNvSpPr/>
          <p:nvPr/>
        </p:nvSpPr>
        <p:spPr>
          <a:xfrm>
            <a:off x="6057900" y="1524000"/>
            <a:ext cx="571500" cy="3505200"/>
          </a:xfrm>
          <a:prstGeom prst="leftBracket">
            <a:avLst>
              <a:gd fmla="val 8333" name="adj"/>
            </a:avLst>
          </a:prstGeom>
          <a:noFill/>
          <a:ln cap="flat" cmpd="sng" w="571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8" name="Google Shape;1358;p75"/>
          <p:cNvSpPr/>
          <p:nvPr/>
        </p:nvSpPr>
        <p:spPr>
          <a:xfrm>
            <a:off x="304800" y="4303713"/>
            <a:ext cx="4572000" cy="954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k=6,  X[6] = X</a:t>
            </a:r>
            <a:r>
              <a:rPr baseline="30000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[2]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=  </a:t>
            </a:r>
            <a:r>
              <a:rPr b="1" lang="en-US" sz="28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6.4</a:t>
            </a:r>
            <a:endParaRPr/>
          </a:p>
        </p:txBody>
      </p:sp>
      <p:sp>
        <p:nvSpPr>
          <p:cNvPr id="1359" name="Google Shape;1359;p75"/>
          <p:cNvSpPr/>
          <p:nvPr/>
        </p:nvSpPr>
        <p:spPr>
          <a:xfrm>
            <a:off x="304800" y="5218113"/>
            <a:ext cx="4572000" cy="954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k=7,  X[7] = X</a:t>
            </a:r>
            <a:r>
              <a:rPr baseline="30000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[1]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=  </a:t>
            </a:r>
            <a:r>
              <a:rPr b="1" lang="en-US" sz="2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0.12 + j 0.30 </a:t>
            </a:r>
            <a:endParaRPr b="1" sz="2800">
              <a:solidFill>
                <a:srgbClr val="FC02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75"/>
          <p:cNvSpPr/>
          <p:nvPr/>
        </p:nvSpPr>
        <p:spPr>
          <a:xfrm>
            <a:off x="5181600" y="685800"/>
            <a:ext cx="19177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Answer :  </a:t>
            </a:r>
            <a:endParaRPr sz="320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75"/>
          <p:cNvSpPr/>
          <p:nvPr/>
        </p:nvSpPr>
        <p:spPr>
          <a:xfrm flipH="1" rot="10800000">
            <a:off x="4648200" y="76200"/>
            <a:ext cx="838200" cy="6096000"/>
          </a:xfrm>
          <a:prstGeom prst="curvedRightArrow">
            <a:avLst>
              <a:gd fmla="val 25000" name="adj1"/>
              <a:gd fmla="val 50000" name="adj2"/>
              <a:gd fmla="val 0" name="adj3"/>
            </a:avLst>
          </a:prstGeom>
          <a:solidFill>
            <a:srgbClr val="FF6600"/>
          </a:solidFill>
          <a:ln cap="flat" cmpd="sng" w="9525">
            <a:solidFill>
              <a:srgbClr val="B5DADD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62" name="Google Shape;1362;p75"/>
          <p:cNvCxnSpPr/>
          <p:nvPr/>
        </p:nvCxnSpPr>
        <p:spPr>
          <a:xfrm flipH="1" rot="10800000">
            <a:off x="4419600" y="3886200"/>
            <a:ext cx="1752600" cy="152400"/>
          </a:xfrm>
          <a:prstGeom prst="straightConnector1">
            <a:avLst/>
          </a:prstGeom>
          <a:noFill/>
          <a:ln cap="flat" cmpd="sng" w="38100">
            <a:solidFill>
              <a:srgbClr val="0000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3" name="Google Shape;1363;p75"/>
          <p:cNvCxnSpPr/>
          <p:nvPr/>
        </p:nvCxnSpPr>
        <p:spPr>
          <a:xfrm flipH="1" rot="10800000">
            <a:off x="3200400" y="4343400"/>
            <a:ext cx="2819400" cy="609600"/>
          </a:xfrm>
          <a:prstGeom prst="straightConnector1">
            <a:avLst/>
          </a:prstGeom>
          <a:noFill/>
          <a:ln cap="flat" cmpd="sng" w="38100">
            <a:solidFill>
              <a:srgbClr val="0000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4" name="Google Shape;1364;p75"/>
          <p:cNvCxnSpPr/>
          <p:nvPr/>
        </p:nvCxnSpPr>
        <p:spPr>
          <a:xfrm flipH="1" rot="10800000">
            <a:off x="4495800" y="4800600"/>
            <a:ext cx="1752600" cy="1143000"/>
          </a:xfrm>
          <a:prstGeom prst="straightConnector1">
            <a:avLst/>
          </a:prstGeom>
          <a:noFill/>
          <a:ln cap="flat" cmpd="sng" w="38100">
            <a:solidFill>
              <a:srgbClr val="00009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9" name="Google Shape;1369;p76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1370" name="Google Shape;1370;p76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371" name="Google Shape;1371;p76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2" name="Google Shape;1372;p76"/>
          <p:cNvSpPr txBox="1"/>
          <p:nvPr/>
        </p:nvSpPr>
        <p:spPr>
          <a:xfrm>
            <a:off x="1371600" y="533400"/>
            <a:ext cx="57150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X[k] =            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                   k=0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</a:t>
            </a:r>
            <a:r>
              <a:rPr b="1" lang="en-US" sz="2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0.12 – j 0.30   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k=1 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</a:t>
            </a:r>
            <a:r>
              <a:rPr b="1" lang="en-US" sz="2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6.4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k=2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</a:t>
            </a:r>
            <a:r>
              <a:rPr b="1" lang="en-US" sz="2600">
                <a:solidFill>
                  <a:srgbClr val="87093A"/>
                </a:solidFill>
                <a:latin typeface="Arial"/>
                <a:ea typeface="Arial"/>
                <a:cs typeface="Arial"/>
                <a:sym typeface="Arial"/>
              </a:rPr>
              <a:t>0.25+ j 0.18</a:t>
            </a:r>
            <a:r>
              <a:rPr lang="en-US" sz="2600">
                <a:solidFill>
                  <a:srgbClr val="87093A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k=3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</a:t>
            </a:r>
            <a:r>
              <a:rPr lang="en-US" sz="2600">
                <a:solidFill>
                  <a:srgbClr val="24E22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b="1" lang="en-US" sz="3000">
                <a:solidFill>
                  <a:srgbClr val="24E229"/>
                </a:solidFill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b="1" lang="en-US" sz="300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k=4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</a:t>
            </a:r>
            <a:r>
              <a:rPr b="1" lang="en-US" sz="26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0.25 - j 0.18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k=5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</a:t>
            </a:r>
            <a:r>
              <a:rPr b="1" lang="en-US" sz="2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6.4  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k=6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</a:t>
            </a:r>
            <a:r>
              <a:rPr b="1" lang="en-US" sz="2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0.12 + j 0.30   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k=7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76"/>
          <p:cNvSpPr/>
          <p:nvPr/>
        </p:nvSpPr>
        <p:spPr>
          <a:xfrm>
            <a:off x="2857500" y="457200"/>
            <a:ext cx="571500" cy="5181600"/>
          </a:xfrm>
          <a:prstGeom prst="leftBracket">
            <a:avLst>
              <a:gd fmla="val 8333" name="adj"/>
            </a:avLst>
          </a:prstGeom>
          <a:noFill/>
          <a:ln cap="flat" cmpd="sng" w="571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74" name="Google Shape;1374;p76"/>
          <p:cNvCxnSpPr/>
          <p:nvPr/>
        </p:nvCxnSpPr>
        <p:spPr>
          <a:xfrm flipH="1" rot="10800000">
            <a:off x="2133600" y="3409950"/>
            <a:ext cx="1219200" cy="19050"/>
          </a:xfrm>
          <a:prstGeom prst="straightConnector1">
            <a:avLst/>
          </a:prstGeom>
          <a:noFill/>
          <a:ln cap="flat" cmpd="sng" w="76200">
            <a:solidFill>
              <a:srgbClr val="24E229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375" name="Google Shape;1375;p76"/>
          <p:cNvSpPr/>
          <p:nvPr/>
        </p:nvSpPr>
        <p:spPr>
          <a:xfrm>
            <a:off x="1714500" y="2667000"/>
            <a:ext cx="1638300" cy="1524000"/>
          </a:xfrm>
          <a:prstGeom prst="leftBracket">
            <a:avLst>
              <a:gd fmla="val 8333" name="adj"/>
            </a:avLst>
          </a:prstGeom>
          <a:noFill/>
          <a:ln cap="flat" cmpd="sng" w="57150">
            <a:solidFill>
              <a:srgbClr val="CC0099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76"/>
          <p:cNvSpPr/>
          <p:nvPr/>
        </p:nvSpPr>
        <p:spPr>
          <a:xfrm>
            <a:off x="990600" y="2133600"/>
            <a:ext cx="2400300" cy="2514600"/>
          </a:xfrm>
          <a:prstGeom prst="leftBracket">
            <a:avLst>
              <a:gd fmla="val 8333" name="adj"/>
            </a:avLst>
          </a:prstGeom>
          <a:noFill/>
          <a:ln cap="flat" cmpd="sng" w="57150">
            <a:solidFill>
              <a:srgbClr val="87093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76"/>
          <p:cNvSpPr/>
          <p:nvPr/>
        </p:nvSpPr>
        <p:spPr>
          <a:xfrm>
            <a:off x="381000" y="1524000"/>
            <a:ext cx="3009900" cy="3657600"/>
          </a:xfrm>
          <a:prstGeom prst="leftBracket">
            <a:avLst>
              <a:gd fmla="val 8333" name="adj"/>
            </a:avLst>
          </a:prstGeom>
          <a:noFill/>
          <a:ln cap="flat" cmpd="sng" w="571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76"/>
          <p:cNvSpPr/>
          <p:nvPr/>
        </p:nvSpPr>
        <p:spPr>
          <a:xfrm flipH="1">
            <a:off x="5943600" y="533400"/>
            <a:ext cx="685800" cy="5181600"/>
          </a:xfrm>
          <a:prstGeom prst="leftBracket">
            <a:avLst>
              <a:gd fmla="val 8333" name="adj"/>
            </a:avLst>
          </a:prstGeom>
          <a:noFill/>
          <a:ln cap="flat" cmpd="sng" w="571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76"/>
          <p:cNvSpPr/>
          <p:nvPr/>
        </p:nvSpPr>
        <p:spPr>
          <a:xfrm>
            <a:off x="5334000" y="1295400"/>
            <a:ext cx="3733800" cy="4114800"/>
          </a:xfrm>
          <a:prstGeom prst="wedgeRoundRectCallout">
            <a:avLst>
              <a:gd fmla="val -50240" name="adj1"/>
              <a:gd fmla="val 30840" name="adj2"/>
              <a:gd fmla="val 16667" name="adj3"/>
            </a:avLst>
          </a:prstGeom>
          <a:solidFill>
            <a:srgbClr val="EFFFA7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x[n] is Real valued sequence,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 { X[k] } is Symmetric @ k = N/2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Imaginary {X[k]} is Anti-Symmetric @ k = N/2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76"/>
          <p:cNvSpPr/>
          <p:nvPr/>
        </p:nvSpPr>
        <p:spPr>
          <a:xfrm>
            <a:off x="12611" y="0"/>
            <a:ext cx="130168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77"/>
          <p:cNvSpPr txBox="1"/>
          <p:nvPr>
            <p:ph type="title"/>
          </p:nvPr>
        </p:nvSpPr>
        <p:spPr>
          <a:xfrm>
            <a:off x="228600" y="381000"/>
            <a:ext cx="84582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Ex-2  </a:t>
            </a:r>
            <a:r>
              <a:rPr b="1" lang="en-US" sz="3200">
                <a:latin typeface="Arial"/>
                <a:ea typeface="Arial"/>
                <a:cs typeface="Arial"/>
                <a:sym typeface="Arial"/>
              </a:rPr>
              <a:t>The  Find the unknown values of x[n] </a:t>
            </a:r>
            <a:br>
              <a:rPr b="1" lang="en-US" sz="3200">
                <a:latin typeface="Arial"/>
                <a:ea typeface="Arial"/>
                <a:cs typeface="Arial"/>
                <a:sym typeface="Arial"/>
              </a:rPr>
            </a:br>
            <a:r>
              <a:rPr b="1" lang="en-US" sz="3200">
                <a:latin typeface="Arial"/>
                <a:ea typeface="Arial"/>
                <a:cs typeface="Arial"/>
                <a:sym typeface="Arial"/>
              </a:rPr>
              <a:t>          and X[k]</a:t>
            </a:r>
            <a:endParaRPr/>
          </a:p>
        </p:txBody>
      </p:sp>
      <p:sp>
        <p:nvSpPr>
          <p:cNvPr id="1386" name="Google Shape;1386;p77"/>
          <p:cNvSpPr txBox="1"/>
          <p:nvPr>
            <p:ph idx="1" type="body"/>
          </p:nvPr>
        </p:nvSpPr>
        <p:spPr>
          <a:xfrm>
            <a:off x="381000" y="1600200"/>
            <a:ext cx="90678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4350" lvl="0" marL="5143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AutoNum type="alphaLcParenBoth"/>
            </a:pPr>
            <a:r>
              <a:rPr lang="en-US"/>
              <a:t> x[n] = { </a:t>
            </a:r>
            <a:r>
              <a:rPr b="1" lang="en-US">
                <a:solidFill>
                  <a:srgbClr val="FF0000"/>
                </a:solidFill>
              </a:rPr>
              <a:t>?</a:t>
            </a:r>
            <a:r>
              <a:rPr lang="en-US"/>
              <a:t> , 3, -4, 0, 2 }         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     X[k] = { 5, </a:t>
            </a:r>
            <a:r>
              <a:rPr b="1" lang="en-US">
                <a:solidFill>
                  <a:srgbClr val="FF0000"/>
                </a:solidFill>
              </a:rPr>
              <a:t>?</a:t>
            </a:r>
            <a:r>
              <a:rPr lang="en-US"/>
              <a:t>, -1.28+4.39j , </a:t>
            </a:r>
            <a:r>
              <a:rPr b="1" lang="en-US">
                <a:solidFill>
                  <a:srgbClr val="FF0000"/>
                </a:solidFill>
              </a:rPr>
              <a:t>?</a:t>
            </a:r>
            <a:r>
              <a:rPr lang="en-US"/>
              <a:t>, 8.78–1.4j  }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/>
          </a:p>
          <a:p>
            <a:pPr indent="-514350" lvl="0" marL="51435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AutoNum type="alphaLcParenBoth" startAt="2"/>
            </a:pPr>
            <a:r>
              <a:rPr lang="en-US"/>
              <a:t> x[n]  = { 2 , 3, -4, 2, 0, 1}     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      X[k] = { 4, </a:t>
            </a:r>
            <a:r>
              <a:rPr b="1" lang="en-US">
                <a:solidFill>
                  <a:srgbClr val="FF0000"/>
                </a:solidFill>
              </a:rPr>
              <a:t>?</a:t>
            </a:r>
            <a:r>
              <a:rPr lang="en-US"/>
              <a:t>, 4–5.2j, </a:t>
            </a:r>
            <a:r>
              <a:rPr b="1" lang="en-US">
                <a:solidFill>
                  <a:srgbClr val="0000FF"/>
                </a:solidFill>
              </a:rPr>
              <a:t>-8</a:t>
            </a:r>
            <a:r>
              <a:rPr lang="en-US">
                <a:solidFill>
                  <a:srgbClr val="71BEC4"/>
                </a:solidFill>
              </a:rPr>
              <a:t> </a:t>
            </a:r>
            <a:r>
              <a:rPr lang="en-US"/>
              <a:t>, </a:t>
            </a:r>
            <a:r>
              <a:rPr b="1" lang="en-US">
                <a:solidFill>
                  <a:srgbClr val="FF0000"/>
                </a:solidFill>
              </a:rPr>
              <a:t>?</a:t>
            </a:r>
            <a:r>
              <a:rPr lang="en-US"/>
              <a:t>, 4+1.73 j  }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/>
              <a:t> 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87" name="Google Shape;1387;p77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88" name="Google Shape;1388;p77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1389" name="Google Shape;1389;p77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390" name="Google Shape;1390;p77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78"/>
          <p:cNvSpPr txBox="1"/>
          <p:nvPr/>
        </p:nvSpPr>
        <p:spPr>
          <a:xfrm>
            <a:off x="304800" y="228600"/>
            <a:ext cx="82296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60400" lvl="0" marL="660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[7]   Even Signal </a:t>
            </a:r>
            <a:r>
              <a:rPr b="1" lang="en-US" sz="3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Property</a:t>
            </a:r>
            <a:endParaRPr/>
          </a:p>
          <a:p>
            <a:pPr indent="254000" lvl="0" marL="660400" marR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54000" lvl="0" marL="660400" marR="0" rtl="0" algn="l"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If        x[n] =  x[-n]</a:t>
            </a:r>
            <a:endParaRPr/>
          </a:p>
          <a:p>
            <a:pPr indent="254000" lvl="0" marL="660400" marR="0" rtl="0" algn="l"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Then  X[k] =  X[-k]</a:t>
            </a:r>
            <a:endParaRPr sz="36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0400" lvl="0" marL="660400" marR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6" name="Google Shape;1396;p78"/>
          <p:cNvSpPr txBox="1"/>
          <p:nvPr/>
        </p:nvSpPr>
        <p:spPr>
          <a:xfrm>
            <a:off x="304800" y="3200400"/>
            <a:ext cx="82296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60400" lvl="0" marL="660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[8]   Odd Signal </a:t>
            </a:r>
            <a:r>
              <a:rPr b="1" lang="en-US" sz="3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Property</a:t>
            </a:r>
            <a:endParaRPr/>
          </a:p>
          <a:p>
            <a:pPr indent="254000" lvl="0" marL="660400" marR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54000" lvl="0" marL="660400" marR="0" rtl="0" algn="l"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If        x[n] =  - x[-n]</a:t>
            </a:r>
            <a:endParaRPr/>
          </a:p>
          <a:p>
            <a:pPr indent="254000" lvl="0" marL="660400" marR="0" rtl="0" algn="l"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Then  X[k] =  - X[-k]</a:t>
            </a:r>
            <a:endParaRPr/>
          </a:p>
          <a:p>
            <a:pPr indent="-660400" lvl="0" marL="660400" marR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7" name="Google Shape;1397;p78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1398" name="Google Shape;1398;p78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399" name="Google Shape;1399;p78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0" name="Google Shape;1400;p78"/>
          <p:cNvSpPr/>
          <p:nvPr/>
        </p:nvSpPr>
        <p:spPr>
          <a:xfrm>
            <a:off x="5410200" y="1371600"/>
            <a:ext cx="685800" cy="38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78"/>
          <p:cNvSpPr/>
          <p:nvPr/>
        </p:nvSpPr>
        <p:spPr>
          <a:xfrm>
            <a:off x="5410200" y="1981200"/>
            <a:ext cx="685800" cy="38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78"/>
          <p:cNvSpPr/>
          <p:nvPr/>
        </p:nvSpPr>
        <p:spPr>
          <a:xfrm>
            <a:off x="5486400" y="4343400"/>
            <a:ext cx="685800" cy="38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3" name="Google Shape;1403;p78"/>
          <p:cNvSpPr/>
          <p:nvPr/>
        </p:nvSpPr>
        <p:spPr>
          <a:xfrm>
            <a:off x="5486400" y="4953000"/>
            <a:ext cx="685800" cy="38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4" name="Google Shape;1404;p78"/>
          <p:cNvSpPr/>
          <p:nvPr/>
        </p:nvSpPr>
        <p:spPr>
          <a:xfrm>
            <a:off x="6248400" y="1219200"/>
            <a:ext cx="1165225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Even</a:t>
            </a:r>
            <a:endParaRPr sz="32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5" name="Google Shape;1405;p78"/>
          <p:cNvSpPr/>
          <p:nvPr/>
        </p:nvSpPr>
        <p:spPr>
          <a:xfrm>
            <a:off x="6248400" y="1905000"/>
            <a:ext cx="1165225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Even</a:t>
            </a:r>
            <a:endParaRPr sz="32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78"/>
          <p:cNvSpPr/>
          <p:nvPr/>
        </p:nvSpPr>
        <p:spPr>
          <a:xfrm>
            <a:off x="6248400" y="4216400"/>
            <a:ext cx="1004888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Odd</a:t>
            </a:r>
            <a:endParaRPr sz="32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78"/>
          <p:cNvSpPr/>
          <p:nvPr/>
        </p:nvSpPr>
        <p:spPr>
          <a:xfrm>
            <a:off x="6248400" y="4876800"/>
            <a:ext cx="1004888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Odd</a:t>
            </a:r>
            <a:endParaRPr sz="32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79"/>
          <p:cNvSpPr txBox="1"/>
          <p:nvPr/>
        </p:nvSpPr>
        <p:spPr>
          <a:xfrm>
            <a:off x="228600" y="228600"/>
            <a:ext cx="8229600" cy="22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60400" lvl="0" marL="660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Ex-1 :  </a:t>
            </a: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 x[n]= { 1, 2, 3, 4 }   </a:t>
            </a:r>
            <a:endParaRPr/>
          </a:p>
          <a:p>
            <a:pPr indent="-660400" lvl="0" marL="660400" marR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(a) Find X[k].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(b) Find DFT of x</a:t>
            </a:r>
            <a:r>
              <a:rPr baseline="-25000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[n]  and x</a:t>
            </a:r>
            <a:r>
              <a:rPr baseline="-25000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[n]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using  X[k] and not otherwise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0400" lvl="0" marL="660400" marR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3" name="Google Shape;1413;p79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1414" name="Google Shape;1414;p79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415" name="Google Shape;1415;p79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16" name="Google Shape;1416;p79"/>
          <p:cNvSpPr/>
          <p:nvPr/>
        </p:nvSpPr>
        <p:spPr>
          <a:xfrm>
            <a:off x="304800" y="2667000"/>
            <a:ext cx="66294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Solution </a:t>
            </a:r>
            <a:r>
              <a:rPr b="1" lang="en-US" sz="3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(a) To Find X[k] 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</p:txBody>
      </p:sp>
      <p:grpSp>
        <p:nvGrpSpPr>
          <p:cNvPr id="1417" name="Google Shape;1417;p79"/>
          <p:cNvGrpSpPr/>
          <p:nvPr/>
        </p:nvGrpSpPr>
        <p:grpSpPr>
          <a:xfrm>
            <a:off x="2286000" y="4391728"/>
            <a:ext cx="3002279" cy="1780472"/>
            <a:chOff x="5163015" y="3684245"/>
            <a:chExt cx="3295185" cy="2039132"/>
          </a:xfrm>
        </p:grpSpPr>
        <p:grpSp>
          <p:nvGrpSpPr>
            <p:cNvPr id="1418" name="Google Shape;1418;p79"/>
            <p:cNvGrpSpPr/>
            <p:nvPr/>
          </p:nvGrpSpPr>
          <p:grpSpPr>
            <a:xfrm>
              <a:off x="6374780" y="3855184"/>
              <a:ext cx="2083420" cy="1868193"/>
              <a:chOff x="4622180" y="2178784"/>
              <a:chExt cx="2083420" cy="1868193"/>
            </a:xfrm>
          </p:grpSpPr>
          <p:sp>
            <p:nvSpPr>
              <p:cNvPr id="1419" name="Google Shape;1419;p79"/>
              <p:cNvSpPr/>
              <p:nvPr/>
            </p:nvSpPr>
            <p:spPr>
              <a:xfrm>
                <a:off x="4622180" y="2247900"/>
                <a:ext cx="76203" cy="1711807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6600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0" name="Google Shape;1420;p79"/>
              <p:cNvSpPr/>
              <p:nvPr/>
            </p:nvSpPr>
            <p:spPr>
              <a:xfrm flipH="1">
                <a:off x="6400799" y="2286000"/>
                <a:ext cx="137534" cy="1673707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6600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1" name="Google Shape;1421;p79"/>
              <p:cNvSpPr/>
              <p:nvPr/>
            </p:nvSpPr>
            <p:spPr>
              <a:xfrm>
                <a:off x="4724400" y="2178784"/>
                <a:ext cx="1981200" cy="18681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10      k=0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-2+2j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-2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-2-2j</a:t>
                </a:r>
                <a:endParaRPr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22" name="Google Shape;1422;p79"/>
            <p:cNvSpPr/>
            <p:nvPr/>
          </p:nvSpPr>
          <p:spPr>
            <a:xfrm>
              <a:off x="5163015" y="3684245"/>
              <a:ext cx="1371600" cy="659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660400" lvl="0" marL="660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X[k] =</a:t>
              </a:r>
              <a:endParaRPr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3" name="Google Shape;1423;p79"/>
          <p:cNvGrpSpPr/>
          <p:nvPr/>
        </p:nvGrpSpPr>
        <p:grpSpPr>
          <a:xfrm>
            <a:off x="2895600" y="3581400"/>
            <a:ext cx="1981200" cy="685800"/>
            <a:chOff x="838200" y="3200400"/>
            <a:chExt cx="1981200" cy="685800"/>
          </a:xfrm>
        </p:grpSpPr>
        <p:cxnSp>
          <p:nvCxnSpPr>
            <p:cNvPr id="1424" name="Google Shape;1424;p79"/>
            <p:cNvCxnSpPr/>
            <p:nvPr/>
          </p:nvCxnSpPr>
          <p:spPr>
            <a:xfrm rot="10800000">
              <a:off x="838200" y="3200400"/>
              <a:ext cx="1981200" cy="0"/>
            </a:xfrm>
            <a:prstGeom prst="straightConnector1">
              <a:avLst/>
            </a:prstGeom>
            <a:noFill/>
            <a:ln cap="flat" cmpd="sng" w="38100">
              <a:solidFill>
                <a:srgbClr val="0C1C1D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425" name="Google Shape;1425;p79"/>
            <p:cNvCxnSpPr/>
            <p:nvPr/>
          </p:nvCxnSpPr>
          <p:spPr>
            <a:xfrm rot="10800000">
              <a:off x="838200" y="3429000"/>
              <a:ext cx="1981200" cy="0"/>
            </a:xfrm>
            <a:prstGeom prst="straightConnector1">
              <a:avLst/>
            </a:prstGeom>
            <a:noFill/>
            <a:ln cap="flat" cmpd="sng" w="38100">
              <a:solidFill>
                <a:srgbClr val="0C1C1D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426" name="Google Shape;1426;p79"/>
            <p:cNvCxnSpPr/>
            <p:nvPr/>
          </p:nvCxnSpPr>
          <p:spPr>
            <a:xfrm rot="10800000">
              <a:off x="838200" y="3657600"/>
              <a:ext cx="1981200" cy="0"/>
            </a:xfrm>
            <a:prstGeom prst="straightConnector1">
              <a:avLst/>
            </a:prstGeom>
            <a:noFill/>
            <a:ln cap="flat" cmpd="sng" w="38100">
              <a:solidFill>
                <a:srgbClr val="0C1C1D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427" name="Google Shape;1427;p79"/>
            <p:cNvCxnSpPr/>
            <p:nvPr/>
          </p:nvCxnSpPr>
          <p:spPr>
            <a:xfrm rot="10800000">
              <a:off x="838200" y="3886200"/>
              <a:ext cx="1981200" cy="0"/>
            </a:xfrm>
            <a:prstGeom prst="straightConnector1">
              <a:avLst/>
            </a:prstGeom>
            <a:noFill/>
            <a:ln cap="flat" cmpd="sng" w="38100">
              <a:solidFill>
                <a:srgbClr val="0C1C1D"/>
              </a:solidFill>
              <a:prstDash val="solid"/>
              <a:round/>
              <a:headEnd len="med" w="med" type="none"/>
              <a:tailEnd len="sm" w="sm" type="none"/>
            </a:ln>
          </p:spPr>
        </p:cxnSp>
      </p:grpSp>
      <p:sp>
        <p:nvSpPr>
          <p:cNvPr id="1428" name="Google Shape;1428;p79"/>
          <p:cNvSpPr/>
          <p:nvPr/>
        </p:nvSpPr>
        <p:spPr>
          <a:xfrm rot="10800000">
            <a:off x="5181601" y="4643734"/>
            <a:ext cx="609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🡺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9" name="Google Shape;1429;p79"/>
          <p:cNvSpPr/>
          <p:nvPr/>
        </p:nvSpPr>
        <p:spPr>
          <a:xfrm>
            <a:off x="5764176" y="4603204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ANS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4" name="Google Shape;1434;p80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1435" name="Google Shape;1435;p80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436" name="Google Shape;1436;p80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7" name="Google Shape;1437;p80"/>
          <p:cNvSpPr/>
          <p:nvPr/>
        </p:nvSpPr>
        <p:spPr>
          <a:xfrm>
            <a:off x="304800" y="228600"/>
            <a:ext cx="86868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Solution </a:t>
            </a:r>
            <a:r>
              <a:rPr b="1" lang="en-US" sz="320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find DFT of x</a:t>
            </a:r>
            <a:r>
              <a:rPr b="1" baseline="-25000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[n] using X[k]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8" name="Google Shape;1438;p80"/>
          <p:cNvSpPr/>
          <p:nvPr/>
        </p:nvSpPr>
        <p:spPr>
          <a:xfrm>
            <a:off x="457200" y="914400"/>
            <a:ext cx="48768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1" baseline="-25000" lang="en-US" sz="3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b="1" lang="en-US" sz="3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[n] =  ½  ( x[n] + x[-n] )</a:t>
            </a:r>
            <a:endParaRPr/>
          </a:p>
        </p:txBody>
      </p:sp>
      <p:sp>
        <p:nvSpPr>
          <p:cNvPr id="1439" name="Google Shape;1439;p80"/>
          <p:cNvSpPr/>
          <p:nvPr/>
        </p:nvSpPr>
        <p:spPr>
          <a:xfrm>
            <a:off x="457200" y="1600200"/>
            <a:ext cx="51816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Linearity Property of DFT,</a:t>
            </a:r>
            <a:endParaRPr/>
          </a:p>
        </p:txBody>
      </p:sp>
      <p:sp>
        <p:nvSpPr>
          <p:cNvPr id="1440" name="Google Shape;1440;p80"/>
          <p:cNvSpPr/>
          <p:nvPr/>
        </p:nvSpPr>
        <p:spPr>
          <a:xfrm>
            <a:off x="457200" y="2209800"/>
            <a:ext cx="51816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1" baseline="-25000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[k] = ½ ( X[k] + X[-k] )</a:t>
            </a:r>
            <a:endParaRPr/>
          </a:p>
        </p:txBody>
      </p:sp>
      <p:sp>
        <p:nvSpPr>
          <p:cNvPr id="1441" name="Google Shape;1441;p80"/>
          <p:cNvSpPr/>
          <p:nvPr/>
        </p:nvSpPr>
        <p:spPr>
          <a:xfrm>
            <a:off x="6019800" y="1143000"/>
            <a:ext cx="2819400" cy="1447800"/>
          </a:xfrm>
          <a:prstGeom prst="wedgeRoundRectCallout">
            <a:avLst>
              <a:gd fmla="val -68676" name="adj1"/>
              <a:gd fmla="val -35991" name="adj2"/>
              <a:gd fmla="val 16667" name="adj3"/>
            </a:avLst>
          </a:prstGeom>
          <a:solidFill>
            <a:srgbClr val="FFFF00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2" name="Google Shape;1442;p80"/>
          <p:cNvSpPr/>
          <p:nvPr/>
        </p:nvSpPr>
        <p:spPr>
          <a:xfrm>
            <a:off x="6019800" y="1219200"/>
            <a:ext cx="2819400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x[n] = x</a:t>
            </a:r>
            <a:r>
              <a:rPr b="1" baseline="-25000"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b="1"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[n] + x</a:t>
            </a:r>
            <a:r>
              <a:rPr b="1" baseline="-25000"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[n] </a:t>
            </a:r>
            <a:endParaRPr sz="2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3" name="Google Shape;1443;p80"/>
          <p:cNvSpPr/>
          <p:nvPr/>
        </p:nvSpPr>
        <p:spPr>
          <a:xfrm>
            <a:off x="6096000" y="1671638"/>
            <a:ext cx="2743200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1" baseline="-25000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[n]= ½ (x[n] + x[-n])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4" name="Google Shape;1444;p80"/>
          <p:cNvSpPr/>
          <p:nvPr/>
        </p:nvSpPr>
        <p:spPr>
          <a:xfrm>
            <a:off x="6096000" y="2038350"/>
            <a:ext cx="2667000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1" baseline="-25000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[n]= ½ (x[n] - x[-n])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5" name="Google Shape;1445;p80"/>
          <p:cNvSpPr/>
          <p:nvPr/>
        </p:nvSpPr>
        <p:spPr>
          <a:xfrm>
            <a:off x="5410200" y="4876800"/>
            <a:ext cx="3352800" cy="1143000"/>
          </a:xfrm>
          <a:prstGeom prst="wedgeRoundRectCallout">
            <a:avLst>
              <a:gd fmla="val -49743" name="adj1"/>
              <a:gd fmla="val 24063" name="adj2"/>
              <a:gd fmla="val 16667" name="adj3"/>
            </a:avLst>
          </a:prstGeom>
          <a:solidFill>
            <a:srgbClr val="FFFF00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Xe[k] = Real part of X[k]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6" name="Google Shape;1446;p80"/>
          <p:cNvSpPr/>
          <p:nvPr/>
        </p:nvSpPr>
        <p:spPr>
          <a:xfrm>
            <a:off x="3962400" y="5029200"/>
            <a:ext cx="1143000" cy="68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7" name="Google Shape;1447;p80"/>
          <p:cNvSpPr/>
          <p:nvPr/>
        </p:nvSpPr>
        <p:spPr>
          <a:xfrm>
            <a:off x="6096000" y="2971800"/>
            <a:ext cx="2743200" cy="1524000"/>
          </a:xfrm>
          <a:prstGeom prst="wedgeRoundRectCallout">
            <a:avLst>
              <a:gd fmla="val -50633" name="adj1"/>
              <a:gd fmla="val -9294" name="adj2"/>
              <a:gd fmla="val 16667" name="adj3"/>
            </a:avLst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8" name="Google Shape;1448;p80"/>
          <p:cNvSpPr/>
          <p:nvPr/>
        </p:nvSpPr>
        <p:spPr>
          <a:xfrm>
            <a:off x="5486400" y="5287963"/>
            <a:ext cx="3352800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This is valid only for real valued sequence x[n]</a:t>
            </a:r>
            <a:endParaRPr/>
          </a:p>
        </p:txBody>
      </p:sp>
      <p:grpSp>
        <p:nvGrpSpPr>
          <p:cNvPr id="1449" name="Google Shape;1449;p80"/>
          <p:cNvGrpSpPr/>
          <p:nvPr/>
        </p:nvGrpSpPr>
        <p:grpSpPr>
          <a:xfrm>
            <a:off x="6096000" y="2895600"/>
            <a:ext cx="3002279" cy="1595806"/>
            <a:chOff x="5163015" y="3684245"/>
            <a:chExt cx="3295185" cy="1827638"/>
          </a:xfrm>
        </p:grpSpPr>
        <p:grpSp>
          <p:nvGrpSpPr>
            <p:cNvPr id="1450" name="Google Shape;1450;p80"/>
            <p:cNvGrpSpPr/>
            <p:nvPr/>
          </p:nvGrpSpPr>
          <p:grpSpPr>
            <a:xfrm>
              <a:off x="6283711" y="3855184"/>
              <a:ext cx="2174489" cy="1656699"/>
              <a:chOff x="4531111" y="2178784"/>
              <a:chExt cx="2174489" cy="1656699"/>
            </a:xfrm>
          </p:grpSpPr>
          <p:sp>
            <p:nvSpPr>
              <p:cNvPr id="1451" name="Google Shape;1451;p80"/>
              <p:cNvSpPr/>
              <p:nvPr/>
            </p:nvSpPr>
            <p:spPr>
              <a:xfrm>
                <a:off x="4531111" y="2247900"/>
                <a:ext cx="92678" cy="1411389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6600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2" name="Google Shape;1452;p80"/>
              <p:cNvSpPr/>
              <p:nvPr/>
            </p:nvSpPr>
            <p:spPr>
              <a:xfrm flipH="1">
                <a:off x="6036527" y="2286000"/>
                <a:ext cx="167269" cy="1379976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6600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3" name="Google Shape;1453;p80"/>
              <p:cNvSpPr/>
              <p:nvPr/>
            </p:nvSpPr>
            <p:spPr>
              <a:xfrm>
                <a:off x="4724400" y="2178784"/>
                <a:ext cx="1981200" cy="16566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10    k=0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-2+2j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-2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-2-2j</a:t>
                </a:r>
                <a:endParaRPr sz="2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54" name="Google Shape;1454;p80"/>
            <p:cNvSpPr/>
            <p:nvPr/>
          </p:nvSpPr>
          <p:spPr>
            <a:xfrm>
              <a:off x="5163015" y="3684245"/>
              <a:ext cx="1371600" cy="7549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660400" lvl="0" marL="660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X[k]=</a:t>
              </a:r>
              <a:endParaRPr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5" name="Google Shape;1455;p80"/>
          <p:cNvGrpSpPr/>
          <p:nvPr/>
        </p:nvGrpSpPr>
        <p:grpSpPr>
          <a:xfrm>
            <a:off x="457200" y="2643985"/>
            <a:ext cx="4953000" cy="1775615"/>
            <a:chOff x="533400" y="2667000"/>
            <a:chExt cx="4953000" cy="1775615"/>
          </a:xfrm>
        </p:grpSpPr>
        <p:sp>
          <p:nvSpPr>
            <p:cNvPr id="1456" name="Google Shape;1456;p80"/>
            <p:cNvSpPr/>
            <p:nvPr/>
          </p:nvSpPr>
          <p:spPr>
            <a:xfrm>
              <a:off x="3598731" y="2739384"/>
              <a:ext cx="377393" cy="8771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660400" lvl="0" marL="660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57" name="Google Shape;1457;p80"/>
            <p:cNvGrpSpPr/>
            <p:nvPr/>
          </p:nvGrpSpPr>
          <p:grpSpPr>
            <a:xfrm>
              <a:off x="533400" y="2667000"/>
              <a:ext cx="4953000" cy="1775615"/>
              <a:chOff x="533400" y="2667000"/>
              <a:chExt cx="4953000" cy="1775615"/>
            </a:xfrm>
          </p:grpSpPr>
          <p:sp>
            <p:nvSpPr>
              <p:cNvPr id="1458" name="Google Shape;1458;p80"/>
              <p:cNvSpPr/>
              <p:nvPr/>
            </p:nvSpPr>
            <p:spPr>
              <a:xfrm>
                <a:off x="2209800" y="2667000"/>
                <a:ext cx="354922" cy="9207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(</a:t>
                </a:r>
                <a:endParaRPr sz="3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459" name="Google Shape;1459;p80"/>
              <p:cNvGrpSpPr/>
              <p:nvPr/>
            </p:nvGrpSpPr>
            <p:grpSpPr>
              <a:xfrm>
                <a:off x="533400" y="2695782"/>
                <a:ext cx="4953000" cy="1746833"/>
                <a:chOff x="533400" y="2695782"/>
                <a:chExt cx="4953000" cy="1746833"/>
              </a:xfrm>
            </p:grpSpPr>
            <p:sp>
              <p:nvSpPr>
                <p:cNvPr id="1460" name="Google Shape;1460;p80"/>
                <p:cNvSpPr/>
                <p:nvPr/>
              </p:nvSpPr>
              <p:spPr>
                <a:xfrm>
                  <a:off x="4076157" y="3144271"/>
                  <a:ext cx="94978" cy="1244795"/>
                </a:xfrm>
                <a:prstGeom prst="leftBracket">
                  <a:avLst>
                    <a:gd fmla="val 8333" name="adj"/>
                  </a:avLst>
                </a:prstGeom>
                <a:noFill/>
                <a:ln cap="flat" cmpd="sng" w="38100">
                  <a:solidFill>
                    <a:srgbClr val="80008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1" name="Google Shape;1461;p80"/>
                <p:cNvSpPr/>
                <p:nvPr/>
              </p:nvSpPr>
              <p:spPr>
                <a:xfrm flipH="1">
                  <a:off x="4980300" y="3166747"/>
                  <a:ext cx="125100" cy="1244795"/>
                </a:xfrm>
                <a:prstGeom prst="leftBracket">
                  <a:avLst>
                    <a:gd fmla="val 8333" name="adj"/>
                  </a:avLst>
                </a:prstGeom>
                <a:noFill/>
                <a:ln cap="flat" cmpd="sng" w="38100">
                  <a:solidFill>
                    <a:srgbClr val="80008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462" name="Google Shape;1462;p80"/>
                <p:cNvGrpSpPr/>
                <p:nvPr/>
              </p:nvGrpSpPr>
              <p:grpSpPr>
                <a:xfrm>
                  <a:off x="2590800" y="2971800"/>
                  <a:ext cx="999809" cy="1446550"/>
                  <a:chOff x="4606838" y="2178784"/>
                  <a:chExt cx="1364777" cy="1656699"/>
                </a:xfrm>
              </p:grpSpPr>
              <p:sp>
                <p:nvSpPr>
                  <p:cNvPr id="1463" name="Google Shape;1463;p80"/>
                  <p:cNvSpPr/>
                  <p:nvPr/>
                </p:nvSpPr>
                <p:spPr>
                  <a:xfrm>
                    <a:off x="4606838" y="2342872"/>
                    <a:ext cx="102219" cy="1464043"/>
                  </a:xfrm>
                  <a:prstGeom prst="leftBracket">
                    <a:avLst>
                      <a:gd fmla="val 8333" name="adj"/>
                    </a:avLst>
                  </a:prstGeom>
                  <a:noFill/>
                  <a:ln cap="flat" cmpd="sng" w="38100">
                    <a:solidFill>
                      <a:srgbClr val="660066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32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64" name="Google Shape;1464;p80"/>
                  <p:cNvSpPr/>
                  <p:nvPr/>
                </p:nvSpPr>
                <p:spPr>
                  <a:xfrm flipH="1">
                    <a:off x="5787130" y="2378284"/>
                    <a:ext cx="184485" cy="1431458"/>
                  </a:xfrm>
                  <a:prstGeom prst="leftBracket">
                    <a:avLst>
                      <a:gd fmla="val 8333" name="adj"/>
                    </a:avLst>
                  </a:prstGeom>
                  <a:noFill/>
                  <a:ln cap="flat" cmpd="sng" w="38100">
                    <a:solidFill>
                      <a:srgbClr val="660066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32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65" name="Google Shape;1465;p80"/>
                  <p:cNvSpPr/>
                  <p:nvPr/>
                </p:nvSpPr>
                <p:spPr>
                  <a:xfrm>
                    <a:off x="4724400" y="2178784"/>
                    <a:ext cx="1191756" cy="16566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-660400" lvl="0" marL="66040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-US" sz="22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 10     </a:t>
                    </a:r>
                    <a:endParaRPr/>
                  </a:p>
                  <a:p>
                    <a:pPr indent="-660400" lvl="0" marL="66040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-US" sz="22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-2+2j</a:t>
                    </a:r>
                    <a:endParaRPr/>
                  </a:p>
                  <a:p>
                    <a:pPr indent="-660400" lvl="0" marL="66040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-US" sz="22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-2</a:t>
                    </a:r>
                    <a:endParaRPr/>
                  </a:p>
                  <a:p>
                    <a:pPr indent="-660400" lvl="0" marL="66040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-US" sz="22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-2-2j</a:t>
                    </a:r>
                    <a:endParaRPr sz="22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466" name="Google Shape;1466;p80"/>
                <p:cNvSpPr/>
                <p:nvPr/>
              </p:nvSpPr>
              <p:spPr>
                <a:xfrm>
                  <a:off x="533400" y="2743200"/>
                  <a:ext cx="2036479" cy="78996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-660400" lvl="0" marL="660400" marR="0" rtl="0" algn="l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X</a:t>
                  </a:r>
                  <a:r>
                    <a:rPr b="1" baseline="-25000" lang="en-US" sz="2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e</a:t>
                  </a:r>
                  <a:r>
                    <a:rPr b="1" lang="en-US" sz="2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[k] = </a:t>
                  </a:r>
                  <a:r>
                    <a:rPr b="1" lang="en-US" sz="32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½ </a:t>
                  </a:r>
                  <a:endParaRPr sz="3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7" name="Google Shape;1467;p80"/>
                <p:cNvSpPr/>
                <p:nvPr/>
              </p:nvSpPr>
              <p:spPr>
                <a:xfrm>
                  <a:off x="5131478" y="2695782"/>
                  <a:ext cx="354922" cy="9207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-660400" lvl="0" marL="660400" marR="0" rtl="0" algn="l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3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)</a:t>
                  </a:r>
                  <a:endParaRPr sz="3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8" name="Google Shape;1468;p80"/>
                <p:cNvSpPr/>
                <p:nvPr/>
              </p:nvSpPr>
              <p:spPr>
                <a:xfrm>
                  <a:off x="4219784" y="2996065"/>
                  <a:ext cx="873057" cy="14465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-660400" lvl="0" marL="66040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2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10     </a:t>
                  </a:r>
                  <a:endParaRPr/>
                </a:p>
                <a:p>
                  <a:pPr indent="-660400" lvl="0" marL="66040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2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-2-2j</a:t>
                  </a:r>
                  <a:endParaRPr/>
                </a:p>
                <a:p>
                  <a:pPr indent="-660400" lvl="0" marL="66040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2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-2</a:t>
                  </a:r>
                  <a:endParaRPr/>
                </a:p>
                <a:p>
                  <a:pPr indent="-660400" lvl="0" marL="66040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2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-2+2j</a:t>
                  </a:r>
                  <a:endParaRPr sz="2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1469" name="Google Shape;1469;p80"/>
          <p:cNvGrpSpPr/>
          <p:nvPr/>
        </p:nvGrpSpPr>
        <p:grpSpPr>
          <a:xfrm>
            <a:off x="609601" y="4343400"/>
            <a:ext cx="3047999" cy="1751350"/>
            <a:chOff x="533400" y="4343400"/>
            <a:chExt cx="3047999" cy="1751350"/>
          </a:xfrm>
        </p:grpSpPr>
        <p:sp>
          <p:nvSpPr>
            <p:cNvPr id="1470" name="Google Shape;1470;p80"/>
            <p:cNvSpPr/>
            <p:nvPr/>
          </p:nvSpPr>
          <p:spPr>
            <a:xfrm>
              <a:off x="533400" y="4343400"/>
              <a:ext cx="2036479" cy="7899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660400" lvl="0" marL="660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r>
                <a:rPr b="1" baseline="-25000"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r>
                <a:rPr b="1"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[k] =</a:t>
              </a:r>
              <a:r>
                <a:rPr b="1" lang="en-US"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71" name="Google Shape;1471;p80"/>
            <p:cNvGrpSpPr/>
            <p:nvPr/>
          </p:nvGrpSpPr>
          <p:grpSpPr>
            <a:xfrm>
              <a:off x="1981200" y="4648200"/>
              <a:ext cx="1600199" cy="1446550"/>
              <a:chOff x="4606838" y="2178784"/>
              <a:chExt cx="1592239" cy="1656699"/>
            </a:xfrm>
          </p:grpSpPr>
          <p:sp>
            <p:nvSpPr>
              <p:cNvPr id="1472" name="Google Shape;1472;p80"/>
              <p:cNvSpPr/>
              <p:nvPr/>
            </p:nvSpPr>
            <p:spPr>
              <a:xfrm>
                <a:off x="4606838" y="2342872"/>
                <a:ext cx="102219" cy="1464043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6600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3" name="Google Shape;1473;p80"/>
              <p:cNvSpPr/>
              <p:nvPr/>
            </p:nvSpPr>
            <p:spPr>
              <a:xfrm flipH="1">
                <a:off x="5938772" y="2378284"/>
                <a:ext cx="184485" cy="1431458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6600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4" name="Google Shape;1474;p80"/>
              <p:cNvSpPr/>
              <p:nvPr/>
            </p:nvSpPr>
            <p:spPr>
              <a:xfrm>
                <a:off x="4724400" y="2178784"/>
                <a:ext cx="1474677" cy="16566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10  k=0     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-2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- 2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- 2</a:t>
                </a:r>
                <a:endParaRPr sz="2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81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1480" name="Google Shape;1480;p81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481" name="Google Shape;1481;p81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82" name="Google Shape;1482;p81"/>
          <p:cNvSpPr/>
          <p:nvPr/>
        </p:nvSpPr>
        <p:spPr>
          <a:xfrm>
            <a:off x="304800" y="228600"/>
            <a:ext cx="86868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Solution </a:t>
            </a:r>
            <a:r>
              <a:rPr b="1" lang="en-US" sz="320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find DFT of x</a:t>
            </a:r>
            <a:r>
              <a:rPr b="1" baseline="-25000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[n] using X[k]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3" name="Google Shape;1483;p81"/>
          <p:cNvSpPr/>
          <p:nvPr/>
        </p:nvSpPr>
        <p:spPr>
          <a:xfrm>
            <a:off x="457200" y="939800"/>
            <a:ext cx="48768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1" baseline="-25000" lang="en-US" sz="3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3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[n] = ½  ( x[n] - x[-n] )</a:t>
            </a:r>
            <a:endParaRPr/>
          </a:p>
        </p:txBody>
      </p:sp>
      <p:sp>
        <p:nvSpPr>
          <p:cNvPr id="1484" name="Google Shape;1484;p81"/>
          <p:cNvSpPr/>
          <p:nvPr/>
        </p:nvSpPr>
        <p:spPr>
          <a:xfrm>
            <a:off x="457200" y="1676400"/>
            <a:ext cx="51816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Linearity Property of DFT,</a:t>
            </a:r>
            <a:endParaRPr/>
          </a:p>
        </p:txBody>
      </p:sp>
      <p:sp>
        <p:nvSpPr>
          <p:cNvPr id="1485" name="Google Shape;1485;p81"/>
          <p:cNvSpPr/>
          <p:nvPr/>
        </p:nvSpPr>
        <p:spPr>
          <a:xfrm>
            <a:off x="457200" y="2209800"/>
            <a:ext cx="5181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1" baseline="-25000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[k] = ½ ( X[k] - X[-k] )</a:t>
            </a:r>
            <a:endParaRPr/>
          </a:p>
        </p:txBody>
      </p:sp>
      <p:sp>
        <p:nvSpPr>
          <p:cNvPr id="1486" name="Google Shape;1486;p81"/>
          <p:cNvSpPr/>
          <p:nvPr/>
        </p:nvSpPr>
        <p:spPr>
          <a:xfrm>
            <a:off x="6019800" y="1143000"/>
            <a:ext cx="2819400" cy="1447800"/>
          </a:xfrm>
          <a:prstGeom prst="wedgeRoundRectCallout">
            <a:avLst>
              <a:gd fmla="val -68676" name="adj1"/>
              <a:gd fmla="val -35991" name="adj2"/>
              <a:gd fmla="val 16667" name="adj3"/>
            </a:avLst>
          </a:prstGeom>
          <a:solidFill>
            <a:srgbClr val="FFFF00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81"/>
          <p:cNvSpPr/>
          <p:nvPr/>
        </p:nvSpPr>
        <p:spPr>
          <a:xfrm>
            <a:off x="6019800" y="1219200"/>
            <a:ext cx="2819400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x[n] = x</a:t>
            </a:r>
            <a:r>
              <a:rPr b="1" baseline="-25000"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b="1"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[n]+x</a:t>
            </a:r>
            <a:r>
              <a:rPr b="1" baseline="-25000"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[-n] </a:t>
            </a:r>
            <a:endParaRPr sz="2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8" name="Google Shape;1488;p81"/>
          <p:cNvSpPr/>
          <p:nvPr/>
        </p:nvSpPr>
        <p:spPr>
          <a:xfrm>
            <a:off x="6096000" y="1671638"/>
            <a:ext cx="2743200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1" baseline="-25000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[n]=0.5(x[n] + x[-n])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9" name="Google Shape;1489;p81"/>
          <p:cNvSpPr/>
          <p:nvPr/>
        </p:nvSpPr>
        <p:spPr>
          <a:xfrm>
            <a:off x="6096000" y="2038350"/>
            <a:ext cx="2667000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1" baseline="-25000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[n]=0.5(x[n] - x[-n])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0" name="Google Shape;1490;p81"/>
          <p:cNvSpPr/>
          <p:nvPr/>
        </p:nvSpPr>
        <p:spPr>
          <a:xfrm>
            <a:off x="5029200" y="4876800"/>
            <a:ext cx="4038600" cy="1143000"/>
          </a:xfrm>
          <a:prstGeom prst="wedgeRoundRectCallout">
            <a:avLst>
              <a:gd fmla="val -49743" name="adj1"/>
              <a:gd fmla="val 24063" name="adj2"/>
              <a:gd fmla="val 16667" name="adj3"/>
            </a:avLst>
          </a:prstGeom>
          <a:solidFill>
            <a:srgbClr val="FFFF00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Xo[k] = Imaginary part of X[k]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This is valid only for real valued sequence x[n]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1" name="Google Shape;1491;p81"/>
          <p:cNvSpPr/>
          <p:nvPr/>
        </p:nvSpPr>
        <p:spPr>
          <a:xfrm>
            <a:off x="3733800" y="5029200"/>
            <a:ext cx="1220788" cy="68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2" name="Google Shape;1492;p81"/>
          <p:cNvSpPr/>
          <p:nvPr/>
        </p:nvSpPr>
        <p:spPr>
          <a:xfrm>
            <a:off x="6172200" y="2895600"/>
            <a:ext cx="2590800" cy="1676400"/>
          </a:xfrm>
          <a:prstGeom prst="wedgeRoundRectCallout">
            <a:avLst>
              <a:gd fmla="val -70149" name="adj1"/>
              <a:gd fmla="val 12156" name="adj2"/>
              <a:gd fmla="val 16667" name="adj3"/>
            </a:avLst>
          </a:prstGeom>
          <a:solidFill>
            <a:schemeClr val="lt1"/>
          </a:solidFill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3" name="Google Shape;1493;p81"/>
          <p:cNvSpPr/>
          <p:nvPr/>
        </p:nvSpPr>
        <p:spPr>
          <a:xfrm>
            <a:off x="7315200" y="3048000"/>
            <a:ext cx="144780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60400" lvl="0" marL="660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     k=0</a:t>
            </a:r>
            <a:endParaRPr/>
          </a:p>
          <a:p>
            <a:pPr indent="-660400" lvl="0" marL="660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-2+2j</a:t>
            </a:r>
            <a:endParaRPr/>
          </a:p>
          <a:p>
            <a:pPr indent="-660400" lvl="0" marL="660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-2</a:t>
            </a:r>
            <a:endParaRPr/>
          </a:p>
          <a:p>
            <a:pPr indent="-660400" lvl="0" marL="660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-2-2j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4" name="Google Shape;1494;p81"/>
          <p:cNvSpPr/>
          <p:nvPr/>
        </p:nvSpPr>
        <p:spPr>
          <a:xfrm>
            <a:off x="6172200" y="3095978"/>
            <a:ext cx="96079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X[k] </a:t>
            </a:r>
            <a:r>
              <a:rPr b="1" lang="en-US" sz="2200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81"/>
          <p:cNvSpPr/>
          <p:nvPr/>
        </p:nvSpPr>
        <p:spPr>
          <a:xfrm>
            <a:off x="7162800" y="3048000"/>
            <a:ext cx="228600" cy="1295400"/>
          </a:xfrm>
          <a:prstGeom prst="leftBracket">
            <a:avLst>
              <a:gd fmla="val 8333" name="adj"/>
            </a:avLst>
          </a:prstGeom>
          <a:noFill/>
          <a:ln cap="flat" cmpd="sng" w="381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6" name="Google Shape;1496;p81"/>
          <p:cNvSpPr/>
          <p:nvPr/>
        </p:nvSpPr>
        <p:spPr>
          <a:xfrm flipH="1">
            <a:off x="8305800" y="3048000"/>
            <a:ext cx="228600" cy="1295400"/>
          </a:xfrm>
          <a:prstGeom prst="leftBracket">
            <a:avLst>
              <a:gd fmla="val 8333" name="adj"/>
            </a:avLst>
          </a:prstGeom>
          <a:noFill/>
          <a:ln cap="flat" cmpd="sng" w="381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97" name="Google Shape;1497;p81"/>
          <p:cNvGrpSpPr/>
          <p:nvPr/>
        </p:nvGrpSpPr>
        <p:grpSpPr>
          <a:xfrm>
            <a:off x="533400" y="4343400"/>
            <a:ext cx="2971800" cy="1751350"/>
            <a:chOff x="533400" y="4343400"/>
            <a:chExt cx="2971800" cy="1751350"/>
          </a:xfrm>
        </p:grpSpPr>
        <p:sp>
          <p:nvSpPr>
            <p:cNvPr id="1498" name="Google Shape;1498;p81"/>
            <p:cNvSpPr/>
            <p:nvPr/>
          </p:nvSpPr>
          <p:spPr>
            <a:xfrm>
              <a:off x="533400" y="4343400"/>
              <a:ext cx="2036479" cy="7899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660400" lvl="0" marL="660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r>
                <a:rPr b="1" baseline="-25000"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r>
                <a:rPr b="1"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[k] =</a:t>
              </a:r>
              <a:r>
                <a:rPr b="1" lang="en-US"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99" name="Google Shape;1499;p81"/>
            <p:cNvGrpSpPr/>
            <p:nvPr/>
          </p:nvGrpSpPr>
          <p:grpSpPr>
            <a:xfrm>
              <a:off x="1981200" y="4648200"/>
              <a:ext cx="1524000" cy="1446550"/>
              <a:chOff x="4606838" y="2178784"/>
              <a:chExt cx="1516419" cy="1656699"/>
            </a:xfrm>
          </p:grpSpPr>
          <p:sp>
            <p:nvSpPr>
              <p:cNvPr id="1500" name="Google Shape;1500;p81"/>
              <p:cNvSpPr/>
              <p:nvPr/>
            </p:nvSpPr>
            <p:spPr>
              <a:xfrm>
                <a:off x="4606838" y="2342872"/>
                <a:ext cx="102219" cy="1464043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6600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1" name="Google Shape;1501;p81"/>
              <p:cNvSpPr/>
              <p:nvPr/>
            </p:nvSpPr>
            <p:spPr>
              <a:xfrm flipH="1">
                <a:off x="5938772" y="2378284"/>
                <a:ext cx="184485" cy="1431458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6600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2" name="Google Shape;1502;p81"/>
              <p:cNvSpPr/>
              <p:nvPr/>
            </p:nvSpPr>
            <p:spPr>
              <a:xfrm>
                <a:off x="4629453" y="2178784"/>
                <a:ext cx="1493804" cy="16566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 0  k=0     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-2j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 0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-2j</a:t>
                </a:r>
                <a:endParaRPr sz="2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03" name="Google Shape;1503;p81"/>
          <p:cNvGrpSpPr/>
          <p:nvPr/>
        </p:nvGrpSpPr>
        <p:grpSpPr>
          <a:xfrm>
            <a:off x="457200" y="2643985"/>
            <a:ext cx="5105400" cy="1775615"/>
            <a:chOff x="381000" y="2667000"/>
            <a:chExt cx="5105400" cy="1775615"/>
          </a:xfrm>
        </p:grpSpPr>
        <p:sp>
          <p:nvSpPr>
            <p:cNvPr id="1504" name="Google Shape;1504;p81"/>
            <p:cNvSpPr/>
            <p:nvPr/>
          </p:nvSpPr>
          <p:spPr>
            <a:xfrm>
              <a:off x="3581400" y="2739384"/>
              <a:ext cx="609600" cy="8771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660400" lvl="0" marL="660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-</a:t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05" name="Google Shape;1505;p81"/>
            <p:cNvGrpSpPr/>
            <p:nvPr/>
          </p:nvGrpSpPr>
          <p:grpSpPr>
            <a:xfrm>
              <a:off x="381000" y="2667000"/>
              <a:ext cx="5105400" cy="1775615"/>
              <a:chOff x="381000" y="2667000"/>
              <a:chExt cx="5105400" cy="1775615"/>
            </a:xfrm>
          </p:grpSpPr>
          <p:sp>
            <p:nvSpPr>
              <p:cNvPr id="1506" name="Google Shape;1506;p81"/>
              <p:cNvSpPr/>
              <p:nvPr/>
            </p:nvSpPr>
            <p:spPr>
              <a:xfrm>
                <a:off x="2209800" y="2667000"/>
                <a:ext cx="354922" cy="9207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(</a:t>
                </a:r>
                <a:endParaRPr sz="3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507" name="Google Shape;1507;p81"/>
              <p:cNvGrpSpPr/>
              <p:nvPr/>
            </p:nvGrpSpPr>
            <p:grpSpPr>
              <a:xfrm>
                <a:off x="381000" y="2695782"/>
                <a:ext cx="5105400" cy="1746833"/>
                <a:chOff x="381000" y="2695782"/>
                <a:chExt cx="5105400" cy="1746833"/>
              </a:xfrm>
            </p:grpSpPr>
            <p:sp>
              <p:nvSpPr>
                <p:cNvPr id="1508" name="Google Shape;1508;p81"/>
                <p:cNvSpPr/>
                <p:nvPr/>
              </p:nvSpPr>
              <p:spPr>
                <a:xfrm>
                  <a:off x="4058826" y="3144271"/>
                  <a:ext cx="94978" cy="1244795"/>
                </a:xfrm>
                <a:prstGeom prst="leftBracket">
                  <a:avLst>
                    <a:gd fmla="val 8333" name="adj"/>
                  </a:avLst>
                </a:prstGeom>
                <a:noFill/>
                <a:ln cap="flat" cmpd="sng" w="38100">
                  <a:solidFill>
                    <a:srgbClr val="80008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9" name="Google Shape;1509;p81"/>
                <p:cNvSpPr/>
                <p:nvPr/>
              </p:nvSpPr>
              <p:spPr>
                <a:xfrm flipH="1">
                  <a:off x="4962969" y="3166747"/>
                  <a:ext cx="125100" cy="1244795"/>
                </a:xfrm>
                <a:prstGeom prst="leftBracket">
                  <a:avLst>
                    <a:gd fmla="val 8333" name="adj"/>
                  </a:avLst>
                </a:prstGeom>
                <a:noFill/>
                <a:ln cap="flat" cmpd="sng" w="38100">
                  <a:solidFill>
                    <a:srgbClr val="80008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510" name="Google Shape;1510;p81"/>
                <p:cNvGrpSpPr/>
                <p:nvPr/>
              </p:nvGrpSpPr>
              <p:grpSpPr>
                <a:xfrm>
                  <a:off x="2590800" y="2971800"/>
                  <a:ext cx="999809" cy="1446550"/>
                  <a:chOff x="4606838" y="2178784"/>
                  <a:chExt cx="1364777" cy="1656699"/>
                </a:xfrm>
              </p:grpSpPr>
              <p:sp>
                <p:nvSpPr>
                  <p:cNvPr id="1511" name="Google Shape;1511;p81"/>
                  <p:cNvSpPr/>
                  <p:nvPr/>
                </p:nvSpPr>
                <p:spPr>
                  <a:xfrm>
                    <a:off x="4606838" y="2342872"/>
                    <a:ext cx="102219" cy="1464043"/>
                  </a:xfrm>
                  <a:prstGeom prst="leftBracket">
                    <a:avLst>
                      <a:gd fmla="val 8333" name="adj"/>
                    </a:avLst>
                  </a:prstGeom>
                  <a:noFill/>
                  <a:ln cap="flat" cmpd="sng" w="38100">
                    <a:solidFill>
                      <a:srgbClr val="660066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32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12" name="Google Shape;1512;p81"/>
                  <p:cNvSpPr/>
                  <p:nvPr/>
                </p:nvSpPr>
                <p:spPr>
                  <a:xfrm flipH="1">
                    <a:off x="5787130" y="2378284"/>
                    <a:ext cx="184485" cy="1431458"/>
                  </a:xfrm>
                  <a:prstGeom prst="leftBracket">
                    <a:avLst>
                      <a:gd fmla="val 8333" name="adj"/>
                    </a:avLst>
                  </a:prstGeom>
                  <a:noFill/>
                  <a:ln cap="flat" cmpd="sng" w="38100">
                    <a:solidFill>
                      <a:srgbClr val="660066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32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13" name="Google Shape;1513;p81"/>
                  <p:cNvSpPr/>
                  <p:nvPr/>
                </p:nvSpPr>
                <p:spPr>
                  <a:xfrm>
                    <a:off x="4724400" y="2178784"/>
                    <a:ext cx="1191756" cy="16566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-660400" lvl="0" marL="66040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-US" sz="22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 10     </a:t>
                    </a:r>
                    <a:endParaRPr/>
                  </a:p>
                  <a:p>
                    <a:pPr indent="-660400" lvl="0" marL="66040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-US" sz="22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-2+2j</a:t>
                    </a:r>
                    <a:endParaRPr/>
                  </a:p>
                  <a:p>
                    <a:pPr indent="-660400" lvl="0" marL="66040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-US" sz="22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-2</a:t>
                    </a:r>
                    <a:endParaRPr/>
                  </a:p>
                  <a:p>
                    <a:pPr indent="-660400" lvl="0" marL="66040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-US" sz="22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-2-2j</a:t>
                    </a:r>
                    <a:endParaRPr sz="22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514" name="Google Shape;1514;p81"/>
                <p:cNvSpPr/>
                <p:nvPr/>
              </p:nvSpPr>
              <p:spPr>
                <a:xfrm>
                  <a:off x="381000" y="2743200"/>
                  <a:ext cx="2036479" cy="78996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-660400" lvl="0" marL="660400" marR="0" rtl="0" algn="l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X</a:t>
                  </a:r>
                  <a:r>
                    <a:rPr b="1" baseline="-25000" lang="en-US" sz="2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o</a:t>
                  </a:r>
                  <a:r>
                    <a:rPr b="1" lang="en-US" sz="2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[k]  = </a:t>
                  </a:r>
                  <a:r>
                    <a:rPr b="1" lang="en-US" sz="32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½ </a:t>
                  </a:r>
                  <a:endParaRPr sz="3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5" name="Google Shape;1515;p81"/>
                <p:cNvSpPr/>
                <p:nvPr/>
              </p:nvSpPr>
              <p:spPr>
                <a:xfrm>
                  <a:off x="5131478" y="2695782"/>
                  <a:ext cx="354922" cy="9207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-660400" lvl="0" marL="660400" marR="0" rtl="0" algn="l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3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)</a:t>
                  </a:r>
                  <a:endParaRPr sz="3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6" name="Google Shape;1516;p81"/>
                <p:cNvSpPr/>
                <p:nvPr/>
              </p:nvSpPr>
              <p:spPr>
                <a:xfrm>
                  <a:off x="4202453" y="2996065"/>
                  <a:ext cx="873057" cy="14465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-660400" lvl="0" marL="66040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2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10     </a:t>
                  </a:r>
                  <a:endParaRPr/>
                </a:p>
                <a:p>
                  <a:pPr indent="-660400" lvl="0" marL="66040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2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-2-2j</a:t>
                  </a:r>
                  <a:endParaRPr/>
                </a:p>
                <a:p>
                  <a:pPr indent="-660400" lvl="0" marL="66040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2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-2</a:t>
                  </a:r>
                  <a:endParaRPr/>
                </a:p>
                <a:p>
                  <a:pPr indent="-660400" lvl="0" marL="66040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2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-2+2j</a:t>
                  </a:r>
                  <a:endParaRPr sz="2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517" name="Google Shape;1517;p81"/>
          <p:cNvSpPr/>
          <p:nvPr/>
        </p:nvSpPr>
        <p:spPr>
          <a:xfrm>
            <a:off x="457200" y="2844800"/>
            <a:ext cx="16764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82"/>
          <p:cNvSpPr txBox="1"/>
          <p:nvPr/>
        </p:nvSpPr>
        <p:spPr>
          <a:xfrm>
            <a:off x="228600" y="228600"/>
            <a:ext cx="82296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60400" lvl="0" marL="660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[9]   Complex Conjugate Sequence  Property</a:t>
            </a:r>
            <a:endParaRPr/>
          </a:p>
          <a:p>
            <a:pPr indent="254000" lvl="0" marL="660400" marR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54000" lvl="0" marL="660400" marR="0" rtl="0" algn="l"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If          x[n]   🡪   X[k]</a:t>
            </a:r>
            <a:endParaRPr/>
          </a:p>
          <a:p>
            <a:pPr indent="254000" lvl="0" marL="660400" marR="0" rtl="0" algn="l"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Then </a:t>
            </a:r>
            <a:endParaRPr b="1" sz="40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0400" lvl="0" marL="660400" marR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                 DFT { x</a:t>
            </a:r>
            <a:r>
              <a:rPr b="1" baseline="30000" lang="en-US" sz="320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b="1" lang="en-US" sz="3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[ n ] }  =</a:t>
            </a:r>
            <a:endParaRPr/>
          </a:p>
        </p:txBody>
      </p:sp>
      <p:grpSp>
        <p:nvGrpSpPr>
          <p:cNvPr id="1523" name="Google Shape;1523;p82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1524" name="Google Shape;1524;p82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525" name="Google Shape;1525;p82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26" name="Google Shape;1526;p82"/>
          <p:cNvSpPr/>
          <p:nvPr/>
        </p:nvSpPr>
        <p:spPr>
          <a:xfrm>
            <a:off x="5562600" y="2387600"/>
            <a:ext cx="1545081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60400" lvl="0" marL="660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1" baseline="30000" lang="en-US" sz="320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b="1" lang="en-US" sz="3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[ - k ]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83"/>
          <p:cNvSpPr txBox="1"/>
          <p:nvPr/>
        </p:nvSpPr>
        <p:spPr>
          <a:xfrm>
            <a:off x="304800" y="228600"/>
            <a:ext cx="60960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60400" lvl="0" marL="660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Ex :  </a:t>
            </a: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</a:t>
            </a:r>
            <a:endParaRPr/>
          </a:p>
          <a:p>
            <a:pPr indent="-660400" lvl="0" marL="66040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endParaRPr/>
          </a:p>
          <a:p>
            <a:pPr indent="-660400" lvl="0" marL="66040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0400" lvl="0" marL="66040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0400" lvl="0" marL="660400" marR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grpSp>
        <p:nvGrpSpPr>
          <p:cNvPr id="1532" name="Google Shape;1532;p83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1533" name="Google Shape;1533;p83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534" name="Google Shape;1534;p83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35" name="Google Shape;1535;p83"/>
          <p:cNvSpPr/>
          <p:nvPr/>
        </p:nvSpPr>
        <p:spPr>
          <a:xfrm>
            <a:off x="457200" y="3895725"/>
            <a:ext cx="66294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Solution </a:t>
            </a:r>
            <a:r>
              <a:rPr b="1" lang="en-US" sz="28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(a) To Find X[k] 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</p:txBody>
      </p:sp>
      <p:sp>
        <p:nvSpPr>
          <p:cNvPr id="1536" name="Google Shape;1536;p83"/>
          <p:cNvSpPr/>
          <p:nvPr/>
        </p:nvSpPr>
        <p:spPr>
          <a:xfrm>
            <a:off x="457200" y="4581525"/>
            <a:ext cx="15240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DFT, </a:t>
            </a:r>
            <a:r>
              <a:rPr b="1" lang="en-US" sz="28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endParaRPr/>
          </a:p>
        </p:txBody>
      </p:sp>
      <p:pic>
        <p:nvPicPr>
          <p:cNvPr id="1537" name="Google Shape;1537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6600" y="4495800"/>
            <a:ext cx="26416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33600" y="5410200"/>
            <a:ext cx="32004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9" name="Google Shape;1539;p83"/>
          <p:cNvSpPr txBox="1"/>
          <p:nvPr/>
        </p:nvSpPr>
        <p:spPr>
          <a:xfrm>
            <a:off x="914400" y="2438400"/>
            <a:ext cx="78486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60400" lvl="0" marL="660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lphaLcParenBoth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Find X[k]. 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lphaLcParenBoth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Let p[n] = { 1,2,3,4} and q[n] = { 1,2,3,2}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Find P[k] and Q[k] using X[k]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0400" lvl="0" marL="660400" marR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grpSp>
        <p:nvGrpSpPr>
          <p:cNvPr id="1540" name="Google Shape;1540;p83"/>
          <p:cNvGrpSpPr/>
          <p:nvPr/>
        </p:nvGrpSpPr>
        <p:grpSpPr>
          <a:xfrm>
            <a:off x="2438400" y="152400"/>
            <a:ext cx="3886200" cy="2209800"/>
            <a:chOff x="5029200" y="3429000"/>
            <a:chExt cx="3886200" cy="2057400"/>
          </a:xfrm>
        </p:grpSpPr>
        <p:grpSp>
          <p:nvGrpSpPr>
            <p:cNvPr id="1541" name="Google Shape;1541;p83"/>
            <p:cNvGrpSpPr/>
            <p:nvPr/>
          </p:nvGrpSpPr>
          <p:grpSpPr>
            <a:xfrm>
              <a:off x="6248400" y="3505200"/>
              <a:ext cx="2667000" cy="1981200"/>
              <a:chOff x="4495800" y="1828800"/>
              <a:chExt cx="2667000" cy="1981200"/>
            </a:xfrm>
          </p:grpSpPr>
          <p:sp>
            <p:nvSpPr>
              <p:cNvPr id="1542" name="Google Shape;1542;p83"/>
              <p:cNvSpPr/>
              <p:nvPr/>
            </p:nvSpPr>
            <p:spPr>
              <a:xfrm>
                <a:off x="4495800" y="2020122"/>
                <a:ext cx="152400" cy="1789878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8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3" name="Google Shape;1543;p83"/>
              <p:cNvSpPr/>
              <p:nvPr/>
            </p:nvSpPr>
            <p:spPr>
              <a:xfrm flipH="1">
                <a:off x="6858000" y="2020122"/>
                <a:ext cx="152400" cy="1751450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8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4" name="Google Shape;1544;p83"/>
              <p:cNvSpPr/>
              <p:nvPr/>
            </p:nvSpPr>
            <p:spPr>
              <a:xfrm>
                <a:off x="4724400" y="2269044"/>
                <a:ext cx="2133600" cy="654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2 + 2j</a:t>
                </a:r>
                <a:endParaRPr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5" name="Google Shape;1545;p83"/>
              <p:cNvSpPr/>
              <p:nvPr/>
            </p:nvSpPr>
            <p:spPr>
              <a:xfrm>
                <a:off x="4800600" y="3155710"/>
                <a:ext cx="1752600" cy="654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4 + 2j</a:t>
                </a:r>
                <a:endParaRPr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6" name="Google Shape;1546;p83"/>
              <p:cNvSpPr/>
              <p:nvPr/>
            </p:nvSpPr>
            <p:spPr>
              <a:xfrm>
                <a:off x="4648200" y="1828800"/>
                <a:ext cx="2362200" cy="654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1 +  j    n=0</a:t>
                </a:r>
                <a:endParaRPr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7" name="Google Shape;1547;p83"/>
              <p:cNvSpPr/>
              <p:nvPr/>
            </p:nvSpPr>
            <p:spPr>
              <a:xfrm>
                <a:off x="4724400" y="2710595"/>
                <a:ext cx="2438400" cy="654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3 + 3j</a:t>
                </a:r>
                <a:endParaRPr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48" name="Google Shape;1548;p83"/>
            <p:cNvSpPr/>
            <p:nvPr/>
          </p:nvSpPr>
          <p:spPr>
            <a:xfrm>
              <a:off x="5029200" y="3429000"/>
              <a:ext cx="1371600" cy="8707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660400" lvl="0" marL="660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x[n] =</a:t>
              </a: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/>
          <p:nvPr>
            <p:ph type="title"/>
          </p:nvPr>
        </p:nvSpPr>
        <p:spPr>
          <a:xfrm>
            <a:off x="533400" y="152400"/>
            <a:ext cx="8686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87093A"/>
                </a:solidFill>
                <a:latin typeface="Arial"/>
                <a:ea typeface="Arial"/>
                <a:cs typeface="Arial"/>
                <a:sym typeface="Arial"/>
              </a:rPr>
              <a:t>Limitations of DTFT</a:t>
            </a:r>
            <a:r>
              <a:rPr lang="en-US" sz="3600">
                <a:solidFill>
                  <a:srgbClr val="87093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grpSp>
        <p:nvGrpSpPr>
          <p:cNvPr id="184" name="Google Shape;184;p21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185" name="Google Shape;185;p21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86" name="Google Shape;186;p21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7" name="Google Shape;187;p21"/>
          <p:cNvSpPr/>
          <p:nvPr/>
        </p:nvSpPr>
        <p:spPr>
          <a:xfrm>
            <a:off x="641350" y="1066800"/>
            <a:ext cx="789305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DTFT is </a:t>
            </a:r>
            <a:endParaRPr/>
          </a:p>
          <a:p>
            <a:pPr indent="-203200" lvl="0" marL="168275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 practical for (real-time) 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computation on a digital computer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Limit the extent of the summation to </a:t>
            </a:r>
            <a:r>
              <a:rPr i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points and evaluate the continuous function of frequency at </a:t>
            </a:r>
            <a:r>
              <a:rPr i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equi-spaced points.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84"/>
          <p:cNvSpPr txBox="1"/>
          <p:nvPr/>
        </p:nvSpPr>
        <p:spPr>
          <a:xfrm>
            <a:off x="8382000" y="6213475"/>
            <a:ext cx="619125" cy="64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54" name="Google Shape;1554;p84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1555" name="Google Shape;1555;p84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556" name="Google Shape;1556;p84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7" name="Google Shape;1557;p84"/>
          <p:cNvSpPr/>
          <p:nvPr/>
        </p:nvSpPr>
        <p:spPr>
          <a:xfrm>
            <a:off x="152400" y="304800"/>
            <a:ext cx="32004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In Matrix Form :</a:t>
            </a:r>
            <a:endParaRPr/>
          </a:p>
        </p:txBody>
      </p:sp>
      <p:sp>
        <p:nvSpPr>
          <p:cNvPr id="1558" name="Google Shape;1558;p84"/>
          <p:cNvSpPr/>
          <p:nvPr/>
        </p:nvSpPr>
        <p:spPr>
          <a:xfrm>
            <a:off x="76200" y="3124200"/>
            <a:ext cx="3276600" cy="492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By Substituting :</a:t>
            </a:r>
            <a:endParaRPr/>
          </a:p>
        </p:txBody>
      </p:sp>
      <p:pic>
        <p:nvPicPr>
          <p:cNvPr id="1559" name="Google Shape;1559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810000"/>
            <a:ext cx="2895600" cy="138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98800" y="3733800"/>
            <a:ext cx="10922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81513" y="1066800"/>
            <a:ext cx="4662487" cy="167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2" name="Google Shape;1562;p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62600" y="1600200"/>
            <a:ext cx="3429000" cy="34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3" name="Google Shape;1563;p8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62600" y="2438400"/>
            <a:ext cx="3352800" cy="32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4" name="Google Shape;1564;p8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62600" y="2057400"/>
            <a:ext cx="3402013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5" name="Google Shape;1565;p8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259263" y="990600"/>
            <a:ext cx="160337" cy="4267200"/>
          </a:xfrm>
          <a:prstGeom prst="rect">
            <a:avLst/>
          </a:prstGeom>
          <a:noFill/>
          <a:ln cap="flat" cmpd="sng" w="9525">
            <a:solidFill>
              <a:srgbClr val="800000"/>
            </a:solidFill>
            <a:prstDash val="solid"/>
            <a:miter lim="800000"/>
            <a:headEnd len="sm" w="sm" type="none"/>
            <a:tailEnd len="sm" w="sm" type="none"/>
          </a:ln>
        </p:spPr>
      </p:pic>
      <p:grpSp>
        <p:nvGrpSpPr>
          <p:cNvPr id="1566" name="Google Shape;1566;p84"/>
          <p:cNvGrpSpPr/>
          <p:nvPr/>
        </p:nvGrpSpPr>
        <p:grpSpPr>
          <a:xfrm>
            <a:off x="-76200" y="1143000"/>
            <a:ext cx="4191000" cy="1600200"/>
            <a:chOff x="-33867" y="1143000"/>
            <a:chExt cx="4453467" cy="1676400"/>
          </a:xfrm>
        </p:grpSpPr>
        <p:pic>
          <p:nvPicPr>
            <p:cNvPr id="1567" name="Google Shape;1567;p8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-33867" y="1143000"/>
              <a:ext cx="3546670" cy="1676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8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505200" y="1219200"/>
              <a:ext cx="914400" cy="1600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69" name="Google Shape;1569;p84"/>
          <p:cNvGrpSpPr/>
          <p:nvPr/>
        </p:nvGrpSpPr>
        <p:grpSpPr>
          <a:xfrm>
            <a:off x="4528038" y="3429000"/>
            <a:ext cx="3220919" cy="1905000"/>
            <a:chOff x="4978396" y="3429000"/>
            <a:chExt cx="3721950" cy="1905000"/>
          </a:xfrm>
        </p:grpSpPr>
        <p:grpSp>
          <p:nvGrpSpPr>
            <p:cNvPr id="1570" name="Google Shape;1570;p84"/>
            <p:cNvGrpSpPr/>
            <p:nvPr/>
          </p:nvGrpSpPr>
          <p:grpSpPr>
            <a:xfrm>
              <a:off x="6261946" y="3657600"/>
              <a:ext cx="2438400" cy="1676400"/>
              <a:chOff x="4509346" y="1981200"/>
              <a:chExt cx="2438400" cy="1676400"/>
            </a:xfrm>
          </p:grpSpPr>
          <p:sp>
            <p:nvSpPr>
              <p:cNvPr id="1571" name="Google Shape;1571;p84"/>
              <p:cNvSpPr/>
              <p:nvPr/>
            </p:nvSpPr>
            <p:spPr>
              <a:xfrm>
                <a:off x="4560147" y="2019300"/>
                <a:ext cx="125306" cy="1638300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6600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2" name="Google Shape;1572;p84"/>
              <p:cNvSpPr/>
              <p:nvPr/>
            </p:nvSpPr>
            <p:spPr>
              <a:xfrm flipH="1">
                <a:off x="6798732" y="2057400"/>
                <a:ext cx="128694" cy="1600200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6600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3" name="Google Shape;1573;p84"/>
              <p:cNvSpPr/>
              <p:nvPr/>
            </p:nvSpPr>
            <p:spPr>
              <a:xfrm>
                <a:off x="4509346" y="1981200"/>
                <a:ext cx="2438400" cy="16312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b="1" lang="en-US"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10 + 8j   k=0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-2          k=1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-2          k=2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-2 - 4j    k=3</a:t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74" name="Google Shape;1574;p84"/>
            <p:cNvSpPr/>
            <p:nvPr/>
          </p:nvSpPr>
          <p:spPr>
            <a:xfrm>
              <a:off x="4978396" y="3429000"/>
              <a:ext cx="1371600" cy="6155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660400" lvl="0" marL="660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X[k] =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75" name="Google Shape;1575;p84"/>
          <p:cNvSpPr/>
          <p:nvPr/>
        </p:nvSpPr>
        <p:spPr>
          <a:xfrm rot="10800000">
            <a:off x="7723225" y="3729335"/>
            <a:ext cx="609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🡺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6" name="Google Shape;1576;p84"/>
          <p:cNvSpPr/>
          <p:nvPr/>
        </p:nvSpPr>
        <p:spPr>
          <a:xfrm>
            <a:off x="8305800" y="3688805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ANS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85"/>
          <p:cNvSpPr txBox="1"/>
          <p:nvPr/>
        </p:nvSpPr>
        <p:spPr>
          <a:xfrm>
            <a:off x="8382000" y="6213475"/>
            <a:ext cx="619125" cy="64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82" name="Google Shape;1582;p85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1583" name="Google Shape;1583;p85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584" name="Google Shape;1584;p85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85" name="Google Shape;1585;p85"/>
          <p:cNvSpPr txBox="1"/>
          <p:nvPr/>
        </p:nvSpPr>
        <p:spPr>
          <a:xfrm>
            <a:off x="152400" y="152400"/>
            <a:ext cx="9448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(b)  Let p[n] = { 1, 2, 3, 4} and  q[n] = { 1, 2, 3, 2}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Find P[k] and Q[k] using X[k]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0400" lvl="0" marL="660400" marR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586" name="Google Shape;1586;p85"/>
          <p:cNvSpPr/>
          <p:nvPr/>
        </p:nvSpPr>
        <p:spPr>
          <a:xfrm>
            <a:off x="228600" y="1304925"/>
            <a:ext cx="66294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996633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28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(b) To Find P[k] and Q[k]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7" name="Google Shape;1587;p85"/>
          <p:cNvSpPr/>
          <p:nvPr/>
        </p:nvSpPr>
        <p:spPr>
          <a:xfrm>
            <a:off x="2971800" y="4648200"/>
            <a:ext cx="304800" cy="304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66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8" name="Google Shape;1588;p85"/>
          <p:cNvSpPr/>
          <p:nvPr/>
        </p:nvSpPr>
        <p:spPr>
          <a:xfrm>
            <a:off x="3886200" y="4662488"/>
            <a:ext cx="304800" cy="304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9" name="Google Shape;1589;p85"/>
          <p:cNvSpPr txBox="1"/>
          <p:nvPr/>
        </p:nvSpPr>
        <p:spPr>
          <a:xfrm>
            <a:off x="838200" y="5029200"/>
            <a:ext cx="4114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Let  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x[n]</a:t>
            </a:r>
            <a:r>
              <a:rPr b="1" lang="en-US" sz="2800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p[n]</a:t>
            </a:r>
            <a:r>
              <a:rPr b="1" lang="en-US" sz="2800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 + q[n] </a:t>
            </a:r>
            <a:r>
              <a:rPr b="1" lang="en-US" sz="2800">
                <a:solidFill>
                  <a:srgbClr val="198952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endParaRPr/>
          </a:p>
        </p:txBody>
      </p:sp>
      <p:grpSp>
        <p:nvGrpSpPr>
          <p:cNvPr id="1590" name="Google Shape;1590;p85"/>
          <p:cNvGrpSpPr/>
          <p:nvPr/>
        </p:nvGrpSpPr>
        <p:grpSpPr>
          <a:xfrm>
            <a:off x="1371600" y="2057400"/>
            <a:ext cx="3886200" cy="2209800"/>
            <a:chOff x="5029200" y="3429000"/>
            <a:chExt cx="3886200" cy="2057400"/>
          </a:xfrm>
        </p:grpSpPr>
        <p:grpSp>
          <p:nvGrpSpPr>
            <p:cNvPr id="1591" name="Google Shape;1591;p85"/>
            <p:cNvGrpSpPr/>
            <p:nvPr/>
          </p:nvGrpSpPr>
          <p:grpSpPr>
            <a:xfrm>
              <a:off x="6400800" y="3505200"/>
              <a:ext cx="2514600" cy="1981200"/>
              <a:chOff x="4648200" y="1828800"/>
              <a:chExt cx="2514600" cy="1981200"/>
            </a:xfrm>
          </p:grpSpPr>
          <p:sp>
            <p:nvSpPr>
              <p:cNvPr id="1592" name="Google Shape;1592;p85"/>
              <p:cNvSpPr/>
              <p:nvPr/>
            </p:nvSpPr>
            <p:spPr>
              <a:xfrm>
                <a:off x="4648200" y="2020122"/>
                <a:ext cx="152400" cy="1789878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AF00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3" name="Google Shape;1593;p85"/>
              <p:cNvSpPr/>
              <p:nvPr/>
            </p:nvSpPr>
            <p:spPr>
              <a:xfrm flipH="1">
                <a:off x="6553200" y="2020122"/>
                <a:ext cx="152400" cy="1751450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AF00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4" name="Google Shape;1594;p85"/>
              <p:cNvSpPr/>
              <p:nvPr/>
            </p:nvSpPr>
            <p:spPr>
              <a:xfrm>
                <a:off x="4724400" y="2269044"/>
                <a:ext cx="2133600" cy="654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2  +  2  j</a:t>
                </a:r>
                <a:endParaRPr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5" name="Google Shape;1595;p85"/>
              <p:cNvSpPr/>
              <p:nvPr/>
            </p:nvSpPr>
            <p:spPr>
              <a:xfrm>
                <a:off x="4800600" y="3155710"/>
                <a:ext cx="1752600" cy="654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4  +  2  j</a:t>
                </a:r>
                <a:endParaRPr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6" name="Google Shape;1596;p85"/>
              <p:cNvSpPr/>
              <p:nvPr/>
            </p:nvSpPr>
            <p:spPr>
              <a:xfrm>
                <a:off x="4800600" y="1828800"/>
                <a:ext cx="1981200" cy="654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1  +  1  j</a:t>
                </a:r>
                <a:endParaRPr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7" name="Google Shape;1597;p85"/>
              <p:cNvSpPr/>
              <p:nvPr/>
            </p:nvSpPr>
            <p:spPr>
              <a:xfrm>
                <a:off x="4724400" y="2710595"/>
                <a:ext cx="2438400" cy="654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3  +  3  j</a:t>
                </a:r>
                <a:endParaRPr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98" name="Google Shape;1598;p85"/>
            <p:cNvSpPr/>
            <p:nvPr/>
          </p:nvSpPr>
          <p:spPr>
            <a:xfrm>
              <a:off x="5029200" y="3429000"/>
              <a:ext cx="1371600" cy="8707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660400" lvl="0" marL="660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x[n] =</a:t>
              </a: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9" name="Google Shape;1599;p85"/>
          <p:cNvSpPr txBox="1"/>
          <p:nvPr/>
        </p:nvSpPr>
        <p:spPr>
          <a:xfrm>
            <a:off x="2938463" y="2017713"/>
            <a:ext cx="457200" cy="2554287"/>
          </a:xfrm>
          <a:prstGeom prst="rect">
            <a:avLst/>
          </a:prstGeom>
          <a:solidFill>
            <a:srgbClr val="FFFF00">
              <a:alpha val="49803"/>
            </a:srgbClr>
          </a:solidFill>
          <a:ln cap="flat" cmpd="sng" w="38100">
            <a:solidFill>
              <a:srgbClr val="FF0000">
                <a:alpha val="8549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0" name="Google Shape;1600;p85"/>
          <p:cNvSpPr txBox="1"/>
          <p:nvPr/>
        </p:nvSpPr>
        <p:spPr>
          <a:xfrm>
            <a:off x="3733800" y="1981200"/>
            <a:ext cx="457200" cy="2554288"/>
          </a:xfrm>
          <a:prstGeom prst="rect">
            <a:avLst/>
          </a:prstGeom>
          <a:solidFill>
            <a:srgbClr val="CBCBEF">
              <a:alpha val="57647"/>
            </a:srgbClr>
          </a:solidFill>
          <a:ln cap="flat" cmpd="sng" w="38100">
            <a:solidFill>
              <a:srgbClr val="0000FF">
                <a:alpha val="8549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86"/>
          <p:cNvSpPr txBox="1"/>
          <p:nvPr/>
        </p:nvSpPr>
        <p:spPr>
          <a:xfrm>
            <a:off x="8382000" y="6213475"/>
            <a:ext cx="619125" cy="64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06" name="Google Shape;1606;p86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1607" name="Google Shape;1607;p86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608" name="Google Shape;1608;p86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09" name="Google Shape;1609;p86"/>
          <p:cNvSpPr/>
          <p:nvPr/>
        </p:nvSpPr>
        <p:spPr>
          <a:xfrm>
            <a:off x="228600" y="228600"/>
            <a:ext cx="66294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AF0013"/>
                </a:solidFill>
                <a:latin typeface="Arial"/>
                <a:ea typeface="Arial"/>
                <a:cs typeface="Arial"/>
                <a:sym typeface="Arial"/>
              </a:rPr>
              <a:t>To Find P[k]  using X[k]</a:t>
            </a:r>
            <a:endParaRPr sz="2800">
              <a:solidFill>
                <a:srgbClr val="AF001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0" name="Google Shape;1610;p86"/>
          <p:cNvSpPr txBox="1"/>
          <p:nvPr/>
        </p:nvSpPr>
        <p:spPr>
          <a:xfrm>
            <a:off x="304800" y="990600"/>
            <a:ext cx="8001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Now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  x[n] = p[n] + j q[n]     …..  (I)    </a:t>
            </a:r>
            <a:endParaRPr/>
          </a:p>
        </p:txBody>
      </p:sp>
      <p:sp>
        <p:nvSpPr>
          <p:cNvPr id="1611" name="Google Shape;1611;p86"/>
          <p:cNvSpPr txBox="1"/>
          <p:nvPr/>
        </p:nvSpPr>
        <p:spPr>
          <a:xfrm>
            <a:off x="1447800" y="1676400"/>
            <a:ext cx="7162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Complex Conjugate on both sides : </a:t>
            </a:r>
            <a:endParaRPr/>
          </a:p>
        </p:txBody>
      </p:sp>
      <p:sp>
        <p:nvSpPr>
          <p:cNvPr id="1612" name="Google Shape;1612;p86"/>
          <p:cNvSpPr txBox="1"/>
          <p:nvPr/>
        </p:nvSpPr>
        <p:spPr>
          <a:xfrm>
            <a:off x="457200" y="2438400"/>
            <a:ext cx="8001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x*[n] = p[n] – j  q[n]     …..  (II)    </a:t>
            </a:r>
            <a:endParaRPr/>
          </a:p>
        </p:txBody>
      </p:sp>
      <p:sp>
        <p:nvSpPr>
          <p:cNvPr id="1613" name="Google Shape;1613;p86"/>
          <p:cNvSpPr txBox="1"/>
          <p:nvPr/>
        </p:nvSpPr>
        <p:spPr>
          <a:xfrm>
            <a:off x="457200" y="3048000"/>
            <a:ext cx="8001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</a:t>
            </a:r>
            <a:endParaRPr/>
          </a:p>
        </p:txBody>
      </p:sp>
      <p:sp>
        <p:nvSpPr>
          <p:cNvPr id="1614" name="Google Shape;1614;p86"/>
          <p:cNvSpPr txBox="1"/>
          <p:nvPr/>
        </p:nvSpPr>
        <p:spPr>
          <a:xfrm>
            <a:off x="533400" y="3581400"/>
            <a:ext cx="8001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Adding (I) and (II)  we get;</a:t>
            </a:r>
            <a:endParaRPr/>
          </a:p>
        </p:txBody>
      </p:sp>
      <p:sp>
        <p:nvSpPr>
          <p:cNvPr id="1615" name="Google Shape;1615;p86"/>
          <p:cNvSpPr txBox="1"/>
          <p:nvPr/>
        </p:nvSpPr>
        <p:spPr>
          <a:xfrm>
            <a:off x="381000" y="4267200"/>
            <a:ext cx="4724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x[n] + x*[n] = 2 p[n]</a:t>
            </a:r>
            <a:endParaRPr/>
          </a:p>
        </p:txBody>
      </p:sp>
      <p:sp>
        <p:nvSpPr>
          <p:cNvPr id="1616" name="Google Shape;1616;p86"/>
          <p:cNvSpPr txBox="1"/>
          <p:nvPr/>
        </p:nvSpPr>
        <p:spPr>
          <a:xfrm>
            <a:off x="381000" y="5029200"/>
            <a:ext cx="5943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So,    p[n] =  ½ ( x[n] + x*[n] )</a:t>
            </a:r>
            <a:endParaRPr/>
          </a:p>
        </p:txBody>
      </p:sp>
      <p:cxnSp>
        <p:nvCxnSpPr>
          <p:cNvPr id="1617" name="Google Shape;1617;p86"/>
          <p:cNvCxnSpPr/>
          <p:nvPr/>
        </p:nvCxnSpPr>
        <p:spPr>
          <a:xfrm>
            <a:off x="3886200" y="914400"/>
            <a:ext cx="838200" cy="2209800"/>
          </a:xfrm>
          <a:prstGeom prst="straightConnector1">
            <a:avLst/>
          </a:prstGeom>
          <a:noFill/>
          <a:ln cap="flat" cmpd="sng" w="38100">
            <a:solidFill>
              <a:srgbClr val="FF66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87"/>
          <p:cNvSpPr txBox="1"/>
          <p:nvPr/>
        </p:nvSpPr>
        <p:spPr>
          <a:xfrm>
            <a:off x="8382000" y="6213475"/>
            <a:ext cx="619125" cy="64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23" name="Google Shape;1623;p87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1624" name="Google Shape;1624;p87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625" name="Google Shape;1625;p87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26" name="Google Shape;1626;p87"/>
          <p:cNvSpPr/>
          <p:nvPr/>
        </p:nvSpPr>
        <p:spPr>
          <a:xfrm>
            <a:off x="228600" y="228600"/>
            <a:ext cx="66294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AF0013"/>
                </a:solidFill>
                <a:latin typeface="Arial"/>
                <a:ea typeface="Arial"/>
                <a:cs typeface="Arial"/>
                <a:sym typeface="Arial"/>
              </a:rPr>
              <a:t>To Find P[k]  using X[k].. .. ..</a:t>
            </a:r>
            <a:endParaRPr sz="2800">
              <a:solidFill>
                <a:srgbClr val="AF001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7" name="Google Shape;1627;p87"/>
          <p:cNvSpPr txBox="1"/>
          <p:nvPr/>
        </p:nvSpPr>
        <p:spPr>
          <a:xfrm>
            <a:off x="304800" y="990600"/>
            <a:ext cx="8001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Now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  p[n] =  ½ ( x[n] + x*[n] 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</p:txBody>
      </p:sp>
      <p:sp>
        <p:nvSpPr>
          <p:cNvPr id="1628" name="Google Shape;1628;p87"/>
          <p:cNvSpPr txBox="1"/>
          <p:nvPr/>
        </p:nvSpPr>
        <p:spPr>
          <a:xfrm>
            <a:off x="1447800" y="1600200"/>
            <a:ext cx="7162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Linearity &amp; Complex Conjugate Property of DFT,</a:t>
            </a:r>
            <a:endParaRPr/>
          </a:p>
        </p:txBody>
      </p:sp>
      <p:sp>
        <p:nvSpPr>
          <p:cNvPr id="1629" name="Google Shape;1629;p87"/>
          <p:cNvSpPr/>
          <p:nvPr/>
        </p:nvSpPr>
        <p:spPr>
          <a:xfrm>
            <a:off x="1447800" y="2438400"/>
            <a:ext cx="5638800" cy="554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P[k] =  ½ ( X[k] + X*[-k] )</a:t>
            </a:r>
            <a:endParaRPr/>
          </a:p>
        </p:txBody>
      </p:sp>
      <p:grpSp>
        <p:nvGrpSpPr>
          <p:cNvPr id="1630" name="Google Shape;1630;p87"/>
          <p:cNvGrpSpPr/>
          <p:nvPr/>
        </p:nvGrpSpPr>
        <p:grpSpPr>
          <a:xfrm>
            <a:off x="1456091" y="2743200"/>
            <a:ext cx="5173309" cy="1913190"/>
            <a:chOff x="1227491" y="2743200"/>
            <a:chExt cx="5173309" cy="1913190"/>
          </a:xfrm>
        </p:grpSpPr>
        <p:grpSp>
          <p:nvGrpSpPr>
            <p:cNvPr id="1631" name="Google Shape;1631;p87"/>
            <p:cNvGrpSpPr/>
            <p:nvPr/>
          </p:nvGrpSpPr>
          <p:grpSpPr>
            <a:xfrm>
              <a:off x="1227491" y="2743200"/>
              <a:ext cx="5173309" cy="1913190"/>
              <a:chOff x="400467" y="3278852"/>
              <a:chExt cx="4854418" cy="1758071"/>
            </a:xfrm>
          </p:grpSpPr>
          <p:sp>
            <p:nvSpPr>
              <p:cNvPr id="1632" name="Google Shape;1632;p87"/>
              <p:cNvSpPr/>
              <p:nvPr/>
            </p:nvSpPr>
            <p:spPr>
              <a:xfrm>
                <a:off x="3759877" y="3651438"/>
                <a:ext cx="94978" cy="1244795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3" name="Google Shape;1633;p87"/>
              <p:cNvSpPr/>
              <p:nvPr/>
            </p:nvSpPr>
            <p:spPr>
              <a:xfrm flipH="1">
                <a:off x="4753932" y="3673914"/>
                <a:ext cx="125100" cy="1244795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34" name="Google Shape;1634;p87"/>
              <p:cNvGrpSpPr/>
              <p:nvPr/>
            </p:nvGrpSpPr>
            <p:grpSpPr>
              <a:xfrm>
                <a:off x="2215143" y="3590373"/>
                <a:ext cx="1067243" cy="1446550"/>
                <a:chOff x="4560812" y="2178784"/>
                <a:chExt cx="1456829" cy="1656699"/>
              </a:xfrm>
            </p:grpSpPr>
            <p:sp>
              <p:nvSpPr>
                <p:cNvPr id="1635" name="Google Shape;1635;p87"/>
                <p:cNvSpPr/>
                <p:nvPr/>
              </p:nvSpPr>
              <p:spPr>
                <a:xfrm>
                  <a:off x="4560812" y="2222978"/>
                  <a:ext cx="102219" cy="1464043"/>
                </a:xfrm>
                <a:prstGeom prst="leftBracket">
                  <a:avLst>
                    <a:gd fmla="val 8333" name="adj"/>
                  </a:avLst>
                </a:prstGeom>
                <a:noFill/>
                <a:ln cap="flat" cmpd="sng" w="38100">
                  <a:solidFill>
                    <a:srgbClr val="66006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6" name="Google Shape;1636;p87"/>
                <p:cNvSpPr/>
                <p:nvPr/>
              </p:nvSpPr>
              <p:spPr>
                <a:xfrm flipH="1">
                  <a:off x="5833156" y="2258390"/>
                  <a:ext cx="184485" cy="1431458"/>
                </a:xfrm>
                <a:prstGeom prst="leftBracket">
                  <a:avLst>
                    <a:gd fmla="val 8333" name="adj"/>
                  </a:avLst>
                </a:prstGeom>
                <a:noFill/>
                <a:ln cap="flat" cmpd="sng" w="38100">
                  <a:solidFill>
                    <a:srgbClr val="66006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7" name="Google Shape;1637;p87"/>
                <p:cNvSpPr/>
                <p:nvPr/>
              </p:nvSpPr>
              <p:spPr>
                <a:xfrm>
                  <a:off x="4724400" y="2178784"/>
                  <a:ext cx="1293240" cy="16566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-660400" lvl="0" marL="66040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2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10+8j     </a:t>
                  </a:r>
                  <a:endParaRPr/>
                </a:p>
                <a:p>
                  <a:pPr indent="-660400" lvl="0" marL="66040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2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-2</a:t>
                  </a:r>
                  <a:endParaRPr/>
                </a:p>
                <a:p>
                  <a:pPr indent="-660400" lvl="0" marL="66040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2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-2</a:t>
                  </a:r>
                  <a:endParaRPr/>
                </a:p>
                <a:p>
                  <a:pPr indent="-660400" lvl="0" marL="66040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2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-2-4j</a:t>
                  </a:r>
                  <a:endParaRPr sz="2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638" name="Google Shape;1638;p87"/>
              <p:cNvSpPr/>
              <p:nvPr/>
            </p:nvSpPr>
            <p:spPr>
              <a:xfrm>
                <a:off x="400467" y="3356658"/>
                <a:ext cx="1782056" cy="6858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P[k]  =</a:t>
                </a:r>
                <a:r>
                  <a:rPr b="1" lang="en-US" sz="3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½</a:t>
                </a:r>
                <a:r>
                  <a:rPr b="1" lang="en-US" sz="2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endParaRPr sz="2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9" name="Google Shape;1639;p87"/>
              <p:cNvSpPr/>
              <p:nvPr/>
            </p:nvSpPr>
            <p:spPr>
              <a:xfrm>
                <a:off x="1892857" y="3278852"/>
                <a:ext cx="354922" cy="9207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(</a:t>
                </a:r>
                <a:endParaRPr sz="3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0" name="Google Shape;1640;p87"/>
              <p:cNvSpPr/>
              <p:nvPr/>
            </p:nvSpPr>
            <p:spPr>
              <a:xfrm>
                <a:off x="4899963" y="3307634"/>
                <a:ext cx="354922" cy="9207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)</a:t>
                </a:r>
                <a:endParaRPr sz="3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1" name="Google Shape;1641;p87"/>
              <p:cNvSpPr/>
              <p:nvPr/>
            </p:nvSpPr>
            <p:spPr>
              <a:xfrm>
                <a:off x="3896330" y="3582847"/>
                <a:ext cx="1041415" cy="13292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10-8j    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-2+4j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-2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-2</a:t>
                </a:r>
                <a:endParaRPr sz="2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42" name="Google Shape;1642;p87"/>
            <p:cNvSpPr/>
            <p:nvPr/>
          </p:nvSpPr>
          <p:spPr>
            <a:xfrm>
              <a:off x="4359842" y="3048000"/>
              <a:ext cx="424315" cy="58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800000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3" name="Google Shape;1643;p87"/>
          <p:cNvGrpSpPr/>
          <p:nvPr/>
        </p:nvGrpSpPr>
        <p:grpSpPr>
          <a:xfrm>
            <a:off x="1493521" y="4495800"/>
            <a:ext cx="3002279" cy="1780472"/>
            <a:chOff x="5163015" y="3684245"/>
            <a:chExt cx="3295185" cy="2039132"/>
          </a:xfrm>
        </p:grpSpPr>
        <p:grpSp>
          <p:nvGrpSpPr>
            <p:cNvPr id="1644" name="Google Shape;1644;p87"/>
            <p:cNvGrpSpPr/>
            <p:nvPr/>
          </p:nvGrpSpPr>
          <p:grpSpPr>
            <a:xfrm>
              <a:off x="6374780" y="3855184"/>
              <a:ext cx="2083420" cy="1868193"/>
              <a:chOff x="4622180" y="2178784"/>
              <a:chExt cx="2083420" cy="1868193"/>
            </a:xfrm>
          </p:grpSpPr>
          <p:sp>
            <p:nvSpPr>
              <p:cNvPr id="1645" name="Google Shape;1645;p87"/>
              <p:cNvSpPr/>
              <p:nvPr/>
            </p:nvSpPr>
            <p:spPr>
              <a:xfrm>
                <a:off x="4622180" y="2247900"/>
                <a:ext cx="76203" cy="1711807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6600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6" name="Google Shape;1646;p87"/>
              <p:cNvSpPr/>
              <p:nvPr/>
            </p:nvSpPr>
            <p:spPr>
              <a:xfrm flipH="1">
                <a:off x="6400799" y="2286000"/>
                <a:ext cx="137534" cy="1673707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6600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7" name="Google Shape;1647;p87"/>
              <p:cNvSpPr/>
              <p:nvPr/>
            </p:nvSpPr>
            <p:spPr>
              <a:xfrm>
                <a:off x="4724400" y="2178784"/>
                <a:ext cx="1981200" cy="18681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10      k=0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-2+2j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-2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-2-2j</a:t>
                </a:r>
                <a:endParaRPr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48" name="Google Shape;1648;p87"/>
            <p:cNvSpPr/>
            <p:nvPr/>
          </p:nvSpPr>
          <p:spPr>
            <a:xfrm>
              <a:off x="5163015" y="3684245"/>
              <a:ext cx="1371600" cy="7549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660400" lvl="0" marL="660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P[k] =</a:t>
              </a:r>
              <a:endParaRPr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9" name="Google Shape;1649;p87"/>
          <p:cNvSpPr/>
          <p:nvPr/>
        </p:nvSpPr>
        <p:spPr>
          <a:xfrm rot="10800000">
            <a:off x="4343401" y="4764930"/>
            <a:ext cx="609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🡺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0" name="Google Shape;1650;p87"/>
          <p:cNvSpPr/>
          <p:nvPr/>
        </p:nvSpPr>
        <p:spPr>
          <a:xfrm>
            <a:off x="4925976" y="4724400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ANS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p88"/>
          <p:cNvSpPr txBox="1"/>
          <p:nvPr/>
        </p:nvSpPr>
        <p:spPr>
          <a:xfrm>
            <a:off x="8382000" y="6213475"/>
            <a:ext cx="619125" cy="64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56" name="Google Shape;1656;p88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1657" name="Google Shape;1657;p88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658" name="Google Shape;1658;p88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59" name="Google Shape;1659;p88"/>
          <p:cNvSpPr/>
          <p:nvPr/>
        </p:nvSpPr>
        <p:spPr>
          <a:xfrm>
            <a:off x="228600" y="228600"/>
            <a:ext cx="66294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AF0013"/>
                </a:solidFill>
                <a:latin typeface="Arial"/>
                <a:ea typeface="Arial"/>
                <a:cs typeface="Arial"/>
                <a:sym typeface="Arial"/>
              </a:rPr>
              <a:t>To Find Q[k]  using X[k]</a:t>
            </a:r>
            <a:endParaRPr sz="2800">
              <a:solidFill>
                <a:srgbClr val="AF001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0" name="Google Shape;1660;p88"/>
          <p:cNvSpPr txBox="1"/>
          <p:nvPr/>
        </p:nvSpPr>
        <p:spPr>
          <a:xfrm>
            <a:off x="304800" y="990600"/>
            <a:ext cx="8001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Now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  x[n] = p[n] +  j  q[n]     …..  (I)    </a:t>
            </a:r>
            <a:endParaRPr/>
          </a:p>
        </p:txBody>
      </p:sp>
      <p:sp>
        <p:nvSpPr>
          <p:cNvPr id="1661" name="Google Shape;1661;p88"/>
          <p:cNvSpPr txBox="1"/>
          <p:nvPr/>
        </p:nvSpPr>
        <p:spPr>
          <a:xfrm>
            <a:off x="1447800" y="1676400"/>
            <a:ext cx="7162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Complex Conjugate on both sides : </a:t>
            </a:r>
            <a:endParaRPr/>
          </a:p>
        </p:txBody>
      </p:sp>
      <p:sp>
        <p:nvSpPr>
          <p:cNvPr id="1662" name="Google Shape;1662;p88"/>
          <p:cNvSpPr txBox="1"/>
          <p:nvPr/>
        </p:nvSpPr>
        <p:spPr>
          <a:xfrm>
            <a:off x="457200" y="2438400"/>
            <a:ext cx="8001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x*[n] = p[n] – j q[n]     …..  (II)    </a:t>
            </a:r>
            <a:endParaRPr/>
          </a:p>
        </p:txBody>
      </p:sp>
      <p:sp>
        <p:nvSpPr>
          <p:cNvPr id="1663" name="Google Shape;1663;p88"/>
          <p:cNvSpPr txBox="1"/>
          <p:nvPr/>
        </p:nvSpPr>
        <p:spPr>
          <a:xfrm>
            <a:off x="457200" y="3048000"/>
            <a:ext cx="8001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</a:t>
            </a:r>
            <a:endParaRPr/>
          </a:p>
        </p:txBody>
      </p:sp>
      <p:sp>
        <p:nvSpPr>
          <p:cNvPr id="1664" name="Google Shape;1664;p88"/>
          <p:cNvSpPr txBox="1"/>
          <p:nvPr/>
        </p:nvSpPr>
        <p:spPr>
          <a:xfrm>
            <a:off x="533400" y="3581400"/>
            <a:ext cx="8001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(I) - (II)  we get;</a:t>
            </a:r>
            <a:endParaRPr/>
          </a:p>
        </p:txBody>
      </p:sp>
      <p:sp>
        <p:nvSpPr>
          <p:cNvPr id="1665" name="Google Shape;1665;p88"/>
          <p:cNvSpPr txBox="1"/>
          <p:nvPr/>
        </p:nvSpPr>
        <p:spPr>
          <a:xfrm>
            <a:off x="381000" y="4267200"/>
            <a:ext cx="4724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x[n] - x*[n] = 2j q[n]</a:t>
            </a:r>
            <a:endParaRPr/>
          </a:p>
        </p:txBody>
      </p:sp>
      <p:sp>
        <p:nvSpPr>
          <p:cNvPr id="1666" name="Google Shape;1666;p88"/>
          <p:cNvSpPr txBox="1"/>
          <p:nvPr/>
        </p:nvSpPr>
        <p:spPr>
          <a:xfrm>
            <a:off x="381000" y="5029200"/>
            <a:ext cx="5943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So,    q[n] = </a:t>
            </a:r>
            <a:r>
              <a:rPr b="1" baseline="30000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 x[n] - x*[n] 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89"/>
          <p:cNvSpPr txBox="1"/>
          <p:nvPr/>
        </p:nvSpPr>
        <p:spPr>
          <a:xfrm>
            <a:off x="8382000" y="6213475"/>
            <a:ext cx="619125" cy="64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72" name="Google Shape;1672;p89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1673" name="Google Shape;1673;p89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674" name="Google Shape;1674;p89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75" name="Google Shape;1675;p89"/>
          <p:cNvSpPr/>
          <p:nvPr/>
        </p:nvSpPr>
        <p:spPr>
          <a:xfrm>
            <a:off x="228600" y="228600"/>
            <a:ext cx="66294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AF0013"/>
                </a:solidFill>
                <a:latin typeface="Arial"/>
                <a:ea typeface="Arial"/>
                <a:cs typeface="Arial"/>
                <a:sym typeface="Arial"/>
              </a:rPr>
              <a:t>To Find Q[k]  using X[k].. .. ..</a:t>
            </a:r>
            <a:endParaRPr sz="2800">
              <a:solidFill>
                <a:srgbClr val="AF001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89"/>
          <p:cNvSpPr txBox="1"/>
          <p:nvPr/>
        </p:nvSpPr>
        <p:spPr>
          <a:xfrm>
            <a:off x="304800" y="990600"/>
            <a:ext cx="8001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996633"/>
                </a:solidFill>
                <a:latin typeface="Arial"/>
                <a:ea typeface="Arial"/>
                <a:cs typeface="Arial"/>
                <a:sym typeface="Arial"/>
              </a:rPr>
              <a:t>Now,   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q[n] =  </a:t>
            </a:r>
            <a:r>
              <a:rPr b="1" baseline="30000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 x[n] - x*[n] 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</p:txBody>
      </p:sp>
      <p:sp>
        <p:nvSpPr>
          <p:cNvPr id="1677" name="Google Shape;1677;p89"/>
          <p:cNvSpPr txBox="1"/>
          <p:nvPr/>
        </p:nvSpPr>
        <p:spPr>
          <a:xfrm>
            <a:off x="1447800" y="1600200"/>
            <a:ext cx="7162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Linearity &amp; Complex Conjugate Property of DFT,</a:t>
            </a:r>
            <a:endParaRPr/>
          </a:p>
        </p:txBody>
      </p:sp>
      <p:sp>
        <p:nvSpPr>
          <p:cNvPr id="1678" name="Google Shape;1678;p89"/>
          <p:cNvSpPr/>
          <p:nvPr/>
        </p:nvSpPr>
        <p:spPr>
          <a:xfrm>
            <a:off x="1447800" y="2362200"/>
            <a:ext cx="563880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Q[k] = </a:t>
            </a:r>
            <a:r>
              <a:rPr b="1" baseline="30000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0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( X[k] - X*[-k] )</a:t>
            </a:r>
            <a:endParaRPr/>
          </a:p>
        </p:txBody>
      </p:sp>
      <p:grpSp>
        <p:nvGrpSpPr>
          <p:cNvPr id="1679" name="Google Shape;1679;p89"/>
          <p:cNvGrpSpPr/>
          <p:nvPr/>
        </p:nvGrpSpPr>
        <p:grpSpPr>
          <a:xfrm>
            <a:off x="1447800" y="2709177"/>
            <a:ext cx="5181599" cy="1947210"/>
            <a:chOff x="1371600" y="2709177"/>
            <a:chExt cx="5181599" cy="1947210"/>
          </a:xfrm>
        </p:grpSpPr>
        <p:grpSp>
          <p:nvGrpSpPr>
            <p:cNvPr id="1680" name="Google Shape;1680;p89"/>
            <p:cNvGrpSpPr/>
            <p:nvPr/>
          </p:nvGrpSpPr>
          <p:grpSpPr>
            <a:xfrm>
              <a:off x="1371600" y="2709177"/>
              <a:ext cx="5181599" cy="1947210"/>
              <a:chOff x="468699" y="3247589"/>
              <a:chExt cx="4716820" cy="1789334"/>
            </a:xfrm>
          </p:grpSpPr>
          <p:sp>
            <p:nvSpPr>
              <p:cNvPr id="1681" name="Google Shape;1681;p89"/>
              <p:cNvSpPr/>
              <p:nvPr/>
            </p:nvSpPr>
            <p:spPr>
              <a:xfrm>
                <a:off x="3759877" y="3651438"/>
                <a:ext cx="94978" cy="1244795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2" name="Google Shape;1682;p89"/>
              <p:cNvSpPr/>
              <p:nvPr/>
            </p:nvSpPr>
            <p:spPr>
              <a:xfrm flipH="1">
                <a:off x="4630599" y="3673914"/>
                <a:ext cx="125100" cy="1244795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83" name="Google Shape;1683;p89"/>
              <p:cNvGrpSpPr/>
              <p:nvPr/>
            </p:nvGrpSpPr>
            <p:grpSpPr>
              <a:xfrm>
                <a:off x="2215143" y="3590373"/>
                <a:ext cx="1067243" cy="1446550"/>
                <a:chOff x="4560812" y="2178784"/>
                <a:chExt cx="1456829" cy="1656699"/>
              </a:xfrm>
            </p:grpSpPr>
            <p:sp>
              <p:nvSpPr>
                <p:cNvPr id="1684" name="Google Shape;1684;p89"/>
                <p:cNvSpPr/>
                <p:nvPr/>
              </p:nvSpPr>
              <p:spPr>
                <a:xfrm>
                  <a:off x="4560812" y="2222978"/>
                  <a:ext cx="102219" cy="1464043"/>
                </a:xfrm>
                <a:prstGeom prst="leftBracket">
                  <a:avLst>
                    <a:gd fmla="val 8333" name="adj"/>
                  </a:avLst>
                </a:prstGeom>
                <a:noFill/>
                <a:ln cap="flat" cmpd="sng" w="38100">
                  <a:solidFill>
                    <a:srgbClr val="66006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5" name="Google Shape;1685;p89"/>
                <p:cNvSpPr/>
                <p:nvPr/>
              </p:nvSpPr>
              <p:spPr>
                <a:xfrm flipH="1">
                  <a:off x="5833156" y="2258390"/>
                  <a:ext cx="184485" cy="1431458"/>
                </a:xfrm>
                <a:prstGeom prst="leftBracket">
                  <a:avLst>
                    <a:gd fmla="val 8333" name="adj"/>
                  </a:avLst>
                </a:prstGeom>
                <a:noFill/>
                <a:ln cap="flat" cmpd="sng" w="38100">
                  <a:solidFill>
                    <a:srgbClr val="66006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6" name="Google Shape;1686;p89"/>
                <p:cNvSpPr/>
                <p:nvPr/>
              </p:nvSpPr>
              <p:spPr>
                <a:xfrm>
                  <a:off x="4724400" y="2178784"/>
                  <a:ext cx="1293240" cy="16566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-660400" lvl="0" marL="66040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2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10+8j     </a:t>
                  </a:r>
                  <a:endParaRPr/>
                </a:p>
                <a:p>
                  <a:pPr indent="-660400" lvl="0" marL="66040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2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-2</a:t>
                  </a:r>
                  <a:endParaRPr/>
                </a:p>
                <a:p>
                  <a:pPr indent="-660400" lvl="0" marL="66040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2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-2</a:t>
                  </a:r>
                  <a:endParaRPr/>
                </a:p>
                <a:p>
                  <a:pPr indent="-660400" lvl="0" marL="66040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2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-2-4j</a:t>
                  </a:r>
                  <a:endParaRPr sz="2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687" name="Google Shape;1687;p89"/>
              <p:cNvSpPr/>
              <p:nvPr/>
            </p:nvSpPr>
            <p:spPr>
              <a:xfrm>
                <a:off x="468699" y="3356658"/>
                <a:ext cx="1928333" cy="605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Q[k] = </a:t>
                </a:r>
                <a:r>
                  <a:rPr b="1" baseline="30000" lang="en-US"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r>
                  <a:rPr b="1" lang="en-US"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/</a:t>
                </a:r>
                <a:r>
                  <a:rPr b="1" lang="en-US"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r>
                  <a:rPr b="1" lang="en-US"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j  </a:t>
                </a:r>
                <a:r>
                  <a:rPr b="1" lang="en-US" sz="2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endParaRPr sz="2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8" name="Google Shape;1688;p89"/>
              <p:cNvSpPr/>
              <p:nvPr/>
            </p:nvSpPr>
            <p:spPr>
              <a:xfrm>
                <a:off x="1903180" y="3247589"/>
                <a:ext cx="354922" cy="9207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(</a:t>
                </a:r>
                <a:endParaRPr sz="3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9" name="Google Shape;1689;p89"/>
              <p:cNvSpPr/>
              <p:nvPr/>
            </p:nvSpPr>
            <p:spPr>
              <a:xfrm>
                <a:off x="4830597" y="3307634"/>
                <a:ext cx="354922" cy="9207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)</a:t>
                </a:r>
                <a:endParaRPr sz="3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0" name="Google Shape;1690;p89"/>
              <p:cNvSpPr/>
              <p:nvPr/>
            </p:nvSpPr>
            <p:spPr>
              <a:xfrm>
                <a:off x="3867584" y="3582847"/>
                <a:ext cx="1041415" cy="13292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10-8j    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-2+4j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-2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-2</a:t>
                </a:r>
                <a:endParaRPr sz="2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91" name="Google Shape;1691;p89"/>
            <p:cNvSpPr/>
            <p:nvPr/>
          </p:nvSpPr>
          <p:spPr>
            <a:xfrm>
              <a:off x="4551070" y="2971800"/>
              <a:ext cx="325730" cy="58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800000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2" name="Google Shape;1692;p89"/>
          <p:cNvGrpSpPr/>
          <p:nvPr/>
        </p:nvGrpSpPr>
        <p:grpSpPr>
          <a:xfrm>
            <a:off x="1524000" y="4419600"/>
            <a:ext cx="3230879" cy="1856672"/>
            <a:chOff x="4912112" y="3596975"/>
            <a:chExt cx="3546088" cy="2126402"/>
          </a:xfrm>
        </p:grpSpPr>
        <p:grpSp>
          <p:nvGrpSpPr>
            <p:cNvPr id="1693" name="Google Shape;1693;p89"/>
            <p:cNvGrpSpPr/>
            <p:nvPr/>
          </p:nvGrpSpPr>
          <p:grpSpPr>
            <a:xfrm>
              <a:off x="6374780" y="3855184"/>
              <a:ext cx="2083420" cy="1868193"/>
              <a:chOff x="4622180" y="2178784"/>
              <a:chExt cx="2083420" cy="1868193"/>
            </a:xfrm>
          </p:grpSpPr>
          <p:sp>
            <p:nvSpPr>
              <p:cNvPr id="1694" name="Google Shape;1694;p89"/>
              <p:cNvSpPr/>
              <p:nvPr/>
            </p:nvSpPr>
            <p:spPr>
              <a:xfrm>
                <a:off x="4622180" y="2247900"/>
                <a:ext cx="76203" cy="1711807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6600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5" name="Google Shape;1695;p89"/>
              <p:cNvSpPr/>
              <p:nvPr/>
            </p:nvSpPr>
            <p:spPr>
              <a:xfrm flipH="1">
                <a:off x="6066261" y="2286000"/>
                <a:ext cx="137534" cy="1673707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6600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6" name="Google Shape;1696;p89"/>
              <p:cNvSpPr/>
              <p:nvPr/>
            </p:nvSpPr>
            <p:spPr>
              <a:xfrm>
                <a:off x="4724400" y="2178784"/>
                <a:ext cx="1981200" cy="18681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8   k=0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-2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0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-2</a:t>
                </a:r>
                <a:endParaRPr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97" name="Google Shape;1697;p89"/>
            <p:cNvSpPr/>
            <p:nvPr/>
          </p:nvSpPr>
          <p:spPr>
            <a:xfrm>
              <a:off x="4912112" y="3596975"/>
              <a:ext cx="1371600" cy="7549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660400" lvl="0" marL="660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Q[k] =</a:t>
              </a:r>
              <a:endParaRPr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8" name="Google Shape;1698;p89"/>
          <p:cNvSpPr/>
          <p:nvPr/>
        </p:nvSpPr>
        <p:spPr>
          <a:xfrm rot="10800000">
            <a:off x="4267201" y="4719934"/>
            <a:ext cx="609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🡺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9" name="Google Shape;1699;p89"/>
          <p:cNvSpPr/>
          <p:nvPr/>
        </p:nvSpPr>
        <p:spPr>
          <a:xfrm>
            <a:off x="4849776" y="4679404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ANS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90"/>
          <p:cNvSpPr txBox="1"/>
          <p:nvPr/>
        </p:nvSpPr>
        <p:spPr>
          <a:xfrm>
            <a:off x="304800" y="304800"/>
            <a:ext cx="82296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60400" lvl="0" marL="660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[10]  Circular Convolution </a:t>
            </a:r>
            <a:r>
              <a:rPr b="1" lang="en-US" sz="3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Property</a:t>
            </a:r>
            <a:endParaRPr/>
          </a:p>
          <a:p>
            <a:pPr indent="254000" lvl="0" marL="660400" marR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54000" lvl="0" marL="660400" marR="0" rtl="0" algn="l"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If          x[n]    🡪   X[k]</a:t>
            </a:r>
            <a:endParaRPr/>
          </a:p>
          <a:p>
            <a:pPr indent="254000" lvl="0" marL="660400" marR="0" rtl="0" algn="l"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And      h[n]   🡪   H[k]</a:t>
            </a:r>
            <a:endParaRPr/>
          </a:p>
          <a:p>
            <a:pPr indent="254000" lvl="0" marL="660400" marR="0" rtl="0" algn="l"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Then </a:t>
            </a:r>
            <a:endParaRPr b="1" sz="40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0400" lvl="0" marL="660400" marR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        DFT { x[n ]        h[n]}  = </a:t>
            </a:r>
            <a:endParaRPr/>
          </a:p>
        </p:txBody>
      </p:sp>
      <p:grpSp>
        <p:nvGrpSpPr>
          <p:cNvPr id="1706" name="Google Shape;1706;p90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1707" name="Google Shape;1707;p90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708" name="Google Shape;1708;p90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09" name="Google Shape;1709;p90"/>
          <p:cNvSpPr/>
          <p:nvPr/>
        </p:nvSpPr>
        <p:spPr>
          <a:xfrm>
            <a:off x="5943600" y="3200400"/>
            <a:ext cx="2214563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60400" lvl="0" marL="660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 X[k]  H[k]</a:t>
            </a:r>
            <a:endParaRPr/>
          </a:p>
        </p:txBody>
      </p:sp>
      <p:sp>
        <p:nvSpPr>
          <p:cNvPr id="1710" name="Google Shape;1710;p90"/>
          <p:cNvSpPr/>
          <p:nvPr/>
        </p:nvSpPr>
        <p:spPr>
          <a:xfrm>
            <a:off x="3657600" y="3200400"/>
            <a:ext cx="407988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⊗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1" name="Google Shape;1711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0" y="3810000"/>
            <a:ext cx="2971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2" name="Google Shape;1712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3600" y="3810000"/>
            <a:ext cx="2438400" cy="25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3" name="Google Shape;1713;p90"/>
          <p:cNvSpPr txBox="1"/>
          <p:nvPr/>
        </p:nvSpPr>
        <p:spPr>
          <a:xfrm>
            <a:off x="2590800" y="4724400"/>
            <a:ext cx="2667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Circular Convolution in     Time Domain</a:t>
            </a:r>
            <a:endParaRPr/>
          </a:p>
        </p:txBody>
      </p:sp>
      <p:sp>
        <p:nvSpPr>
          <p:cNvPr id="1714" name="Google Shape;1714;p90"/>
          <p:cNvSpPr/>
          <p:nvPr/>
        </p:nvSpPr>
        <p:spPr>
          <a:xfrm>
            <a:off x="5867400" y="4800600"/>
            <a:ext cx="3048000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Multiplication in Frequency Domain</a:t>
            </a:r>
            <a:endParaRPr/>
          </a:p>
        </p:txBody>
      </p:sp>
      <p:sp>
        <p:nvSpPr>
          <p:cNvPr id="1715" name="Google Shape;1715;p90"/>
          <p:cNvSpPr/>
          <p:nvPr/>
        </p:nvSpPr>
        <p:spPr>
          <a:xfrm>
            <a:off x="3581400" y="4191000"/>
            <a:ext cx="381000" cy="6096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16166F"/>
              </a:gs>
              <a:gs pos="80000">
                <a:srgbClr val="1D1D92"/>
              </a:gs>
              <a:gs pos="100000">
                <a:srgbClr val="1B1B95"/>
              </a:gs>
            </a:gsLst>
            <a:lin ang="16200000" scaled="0"/>
          </a:gradFill>
          <a:ln cap="flat" cmpd="sng" w="9525">
            <a:solidFill>
              <a:srgbClr val="282888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6" name="Google Shape;1716;p90"/>
          <p:cNvSpPr/>
          <p:nvPr/>
        </p:nvSpPr>
        <p:spPr>
          <a:xfrm>
            <a:off x="7010400" y="4191000"/>
            <a:ext cx="381000" cy="6096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16166F"/>
              </a:gs>
              <a:gs pos="80000">
                <a:srgbClr val="1D1D92"/>
              </a:gs>
              <a:gs pos="100000">
                <a:srgbClr val="1B1B95"/>
              </a:gs>
            </a:gsLst>
            <a:lin ang="16200000" scaled="0"/>
          </a:gradFill>
          <a:ln cap="flat" cmpd="sng" w="9525">
            <a:solidFill>
              <a:srgbClr val="282888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91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91"/>
          <p:cNvSpPr txBox="1"/>
          <p:nvPr>
            <p:ph idx="1" type="body"/>
          </p:nvPr>
        </p:nvSpPr>
        <p:spPr>
          <a:xfrm>
            <a:off x="228600" y="228600"/>
            <a:ext cx="8229600" cy="6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60400" lvl="0" marL="660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Ex-1   </a:t>
            </a: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Let x[n] = [ 1, 2, 3, 4 } </a:t>
            </a:r>
            <a:r>
              <a:rPr b="1" lang="en-US" sz="2800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h[n] = { 5, 6, 7 }</a:t>
            </a:r>
            <a:endParaRPr/>
          </a:p>
          <a:p>
            <a:pPr indent="-660400" lvl="0" marL="660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         Find </a:t>
            </a:r>
            <a:r>
              <a:rPr b="1" lang="en-US" sz="2800">
                <a:solidFill>
                  <a:srgbClr val="FC2C40"/>
                </a:solidFill>
                <a:latin typeface="Arial"/>
                <a:ea typeface="Arial"/>
                <a:cs typeface="Arial"/>
                <a:sym typeface="Arial"/>
              </a:rPr>
              <a:t>Circular Convolution </a:t>
            </a: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using DFT  </a:t>
            </a:r>
            <a:endParaRPr/>
          </a:p>
          <a:p>
            <a:pPr indent="-660400" lvl="0" marL="6604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Solution :</a:t>
            </a:r>
            <a:endParaRPr/>
          </a:p>
          <a:p>
            <a:pPr indent="-660400" lvl="0" marL="6604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US" sz="2200"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Here x[n] is L= 4 point  and h[n] is M = 3 point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-660400" lvl="0" marL="660400" rtl="0" algn="l">
              <a:spcBef>
                <a:spcPts val="560"/>
              </a:spcBef>
              <a:spcAft>
                <a:spcPts val="0"/>
              </a:spcAft>
              <a:buClr>
                <a:srgbClr val="CC0000"/>
              </a:buClr>
              <a:buSzPts val="2800"/>
              <a:buFont typeface="Arial"/>
              <a:buAutoNum type="romanUcPeriod"/>
            </a:pPr>
            <a:r>
              <a:rPr b="1" lang="en-US" sz="28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Select N</a:t>
            </a:r>
            <a:r>
              <a:rPr lang="en-US" sz="28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N = Max (L,M)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N = Max (4,3) ==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II.   </a:t>
            </a:r>
            <a:r>
              <a:rPr b="1"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Zero Padding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	x[n] = [ 1, 2, 3, 4 } 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	h[n] = { 5, 6, 7, </a:t>
            </a:r>
            <a:r>
              <a:rPr b="1" lang="en-US" sz="2800">
                <a:solidFill>
                  <a:srgbClr val="FF0000"/>
                </a:solidFill>
              </a:rPr>
              <a:t>0</a:t>
            </a: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 }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0400" lvl="0" marL="660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      </a:t>
            </a:r>
            <a:endParaRPr/>
          </a:p>
          <a:p>
            <a:pPr indent="-660400" lvl="0" marL="660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      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660400" lvl="0" marL="660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23" name="Google Shape;1723;p91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1724" name="Google Shape;1724;p91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725" name="Google Shape;1725;p91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92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1" name="Google Shape;1731;p92"/>
          <p:cNvSpPr/>
          <p:nvPr/>
        </p:nvSpPr>
        <p:spPr>
          <a:xfrm>
            <a:off x="533400" y="152400"/>
            <a:ext cx="84582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III 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Find y[n] = x[n] ⊗  h[n] using  DFT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32" name="Google Shape;1732;p92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1733" name="Google Shape;1733;p92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734" name="Google Shape;1734;p92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35" name="Google Shape;1735;p92"/>
          <p:cNvSpPr/>
          <p:nvPr/>
        </p:nvSpPr>
        <p:spPr>
          <a:xfrm>
            <a:off x="1143000" y="833497"/>
            <a:ext cx="8153400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60400" lvl="0" marL="660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Now,  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Y[k] = X[k]  H[k]</a:t>
            </a:r>
            <a:endParaRPr/>
          </a:p>
          <a:p>
            <a:pPr indent="-660400" lvl="0" marL="660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By Circular Convolution Property </a:t>
            </a:r>
            <a:endParaRPr/>
          </a:p>
          <a:p>
            <a:pPr indent="-660400" lvl="0" marL="660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of IDFT ,</a:t>
            </a:r>
            <a:endParaRPr/>
          </a:p>
          <a:p>
            <a:pPr indent="-660400" lvl="0" marL="660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</a:t>
            </a:r>
            <a:r>
              <a:rPr b="1" lang="en-US" sz="3200">
                <a:solidFill>
                  <a:srgbClr val="AF0013"/>
                </a:solidFill>
                <a:latin typeface="Arial"/>
                <a:ea typeface="Arial"/>
                <a:cs typeface="Arial"/>
                <a:sym typeface="Arial"/>
              </a:rPr>
              <a:t> y[n] = x[n] ⊗ h[n]</a:t>
            </a:r>
            <a:endParaRPr sz="3200">
              <a:solidFill>
                <a:srgbClr val="AF001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36" name="Google Shape;1736;p92"/>
          <p:cNvGrpSpPr/>
          <p:nvPr/>
        </p:nvGrpSpPr>
        <p:grpSpPr>
          <a:xfrm>
            <a:off x="762000" y="3387725"/>
            <a:ext cx="8001000" cy="2936875"/>
            <a:chOff x="528" y="1344"/>
            <a:chExt cx="5040" cy="1850"/>
          </a:xfrm>
        </p:grpSpPr>
        <p:sp>
          <p:nvSpPr>
            <p:cNvPr id="1737" name="Google Shape;1737;p92"/>
            <p:cNvSpPr txBox="1"/>
            <p:nvPr/>
          </p:nvSpPr>
          <p:spPr>
            <a:xfrm>
              <a:off x="1605" y="1488"/>
              <a:ext cx="678" cy="330"/>
            </a:xfrm>
            <a:prstGeom prst="rect">
              <a:avLst/>
            </a:prstGeom>
            <a:noFill/>
            <a:ln cap="flat" cmpd="sng" w="28575">
              <a:solidFill>
                <a:srgbClr val="9933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FF3300"/>
                  </a:solidFill>
                  <a:latin typeface="Arial"/>
                  <a:ea typeface="Arial"/>
                  <a:cs typeface="Arial"/>
                  <a:sym typeface="Arial"/>
                </a:rPr>
                <a:t>DFT</a:t>
              </a:r>
              <a:endParaRPr/>
            </a:p>
          </p:txBody>
        </p:sp>
        <p:sp>
          <p:nvSpPr>
            <p:cNvPr id="1738" name="Google Shape;1738;p92"/>
            <p:cNvSpPr txBox="1"/>
            <p:nvPr/>
          </p:nvSpPr>
          <p:spPr>
            <a:xfrm>
              <a:off x="1639" y="2542"/>
              <a:ext cx="678" cy="368"/>
            </a:xfrm>
            <a:prstGeom prst="rect">
              <a:avLst/>
            </a:prstGeom>
            <a:noFill/>
            <a:ln cap="flat" cmpd="sng" w="28575">
              <a:solidFill>
                <a:srgbClr val="9933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33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1" lang="en-US" sz="2800">
                  <a:solidFill>
                    <a:srgbClr val="FF3300"/>
                  </a:solidFill>
                  <a:latin typeface="Arial"/>
                  <a:ea typeface="Arial"/>
                  <a:cs typeface="Arial"/>
                  <a:sym typeface="Arial"/>
                </a:rPr>
                <a:t>DFT</a:t>
              </a:r>
              <a:endParaRPr/>
            </a:p>
          </p:txBody>
        </p:sp>
        <p:sp>
          <p:nvSpPr>
            <p:cNvPr id="1739" name="Google Shape;1739;p92"/>
            <p:cNvSpPr txBox="1"/>
            <p:nvPr/>
          </p:nvSpPr>
          <p:spPr>
            <a:xfrm>
              <a:off x="3792" y="2011"/>
              <a:ext cx="672" cy="330"/>
            </a:xfrm>
            <a:prstGeom prst="rect">
              <a:avLst/>
            </a:prstGeom>
            <a:noFill/>
            <a:ln cap="flat" cmpd="sng" w="28575">
              <a:solidFill>
                <a:srgbClr val="9933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0" spcFirstLastPara="1" rIns="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FF3300"/>
                  </a:solidFill>
                  <a:latin typeface="Arial"/>
                  <a:ea typeface="Arial"/>
                  <a:cs typeface="Arial"/>
                  <a:sym typeface="Arial"/>
                </a:rPr>
                <a:t>IDFT</a:t>
              </a:r>
              <a:endParaRPr/>
            </a:p>
          </p:txBody>
        </p:sp>
        <p:cxnSp>
          <p:nvCxnSpPr>
            <p:cNvPr id="1740" name="Google Shape;1740;p92"/>
            <p:cNvCxnSpPr/>
            <p:nvPr/>
          </p:nvCxnSpPr>
          <p:spPr>
            <a:xfrm>
              <a:off x="2326" y="1677"/>
              <a:ext cx="498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41" name="Google Shape;1741;p92"/>
            <p:cNvCxnSpPr/>
            <p:nvPr/>
          </p:nvCxnSpPr>
          <p:spPr>
            <a:xfrm>
              <a:off x="2343" y="2733"/>
              <a:ext cx="498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42" name="Google Shape;1742;p92"/>
            <p:cNvSpPr/>
            <p:nvPr/>
          </p:nvSpPr>
          <p:spPr>
            <a:xfrm>
              <a:off x="2662" y="2061"/>
              <a:ext cx="317" cy="336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43" name="Google Shape;1743;p92"/>
            <p:cNvCxnSpPr/>
            <p:nvPr/>
          </p:nvCxnSpPr>
          <p:spPr>
            <a:xfrm flipH="1" rot="10800000">
              <a:off x="2982" y="2208"/>
              <a:ext cx="810" cy="3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44" name="Google Shape;1744;p92"/>
            <p:cNvCxnSpPr/>
            <p:nvPr/>
          </p:nvCxnSpPr>
          <p:spPr>
            <a:xfrm flipH="1">
              <a:off x="2807" y="1668"/>
              <a:ext cx="11" cy="384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45" name="Google Shape;1745;p92"/>
            <p:cNvCxnSpPr/>
            <p:nvPr/>
          </p:nvCxnSpPr>
          <p:spPr>
            <a:xfrm rot="10800000">
              <a:off x="2835" y="2397"/>
              <a:ext cx="0" cy="336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46" name="Google Shape;1746;p92"/>
            <p:cNvCxnSpPr/>
            <p:nvPr/>
          </p:nvCxnSpPr>
          <p:spPr>
            <a:xfrm flipH="1" rot="10800000">
              <a:off x="4464" y="2205"/>
              <a:ext cx="396" cy="3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47" name="Google Shape;1747;p92"/>
            <p:cNvCxnSpPr/>
            <p:nvPr/>
          </p:nvCxnSpPr>
          <p:spPr>
            <a:xfrm>
              <a:off x="1104" y="1677"/>
              <a:ext cx="498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48" name="Google Shape;1748;p92"/>
            <p:cNvCxnSpPr/>
            <p:nvPr/>
          </p:nvCxnSpPr>
          <p:spPr>
            <a:xfrm>
              <a:off x="1161" y="2733"/>
              <a:ext cx="497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49" name="Google Shape;1749;p92"/>
            <p:cNvSpPr txBox="1"/>
            <p:nvPr/>
          </p:nvSpPr>
          <p:spPr>
            <a:xfrm>
              <a:off x="528" y="1440"/>
              <a:ext cx="672" cy="6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x[n]</a:t>
              </a:r>
              <a:endParaRPr/>
            </a:p>
            <a:p>
              <a:pPr indent="0" lvl="0" marL="0" marR="0" rtl="0" algn="ctr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3333FF"/>
                  </a:solidFill>
                  <a:latin typeface="Arial"/>
                  <a:ea typeface="Arial"/>
                  <a:cs typeface="Arial"/>
                  <a:sym typeface="Arial"/>
                </a:rPr>
                <a:t>N pt</a:t>
              </a:r>
              <a:endParaRPr b="1" sz="2400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92"/>
            <p:cNvSpPr txBox="1"/>
            <p:nvPr/>
          </p:nvSpPr>
          <p:spPr>
            <a:xfrm>
              <a:off x="576" y="2515"/>
              <a:ext cx="672" cy="6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h[n]</a:t>
              </a:r>
              <a:endParaRPr/>
            </a:p>
            <a:p>
              <a:pPr indent="0" lvl="0" marL="0" marR="0" rtl="0" algn="ctr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3333FF"/>
                  </a:solidFill>
                  <a:latin typeface="Arial"/>
                  <a:ea typeface="Arial"/>
                  <a:cs typeface="Arial"/>
                  <a:sym typeface="Arial"/>
                </a:rPr>
                <a:t>N pt</a:t>
              </a:r>
              <a:endParaRPr b="1" sz="2400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92"/>
            <p:cNvSpPr txBox="1"/>
            <p:nvPr/>
          </p:nvSpPr>
          <p:spPr>
            <a:xfrm>
              <a:off x="4896" y="1987"/>
              <a:ext cx="672" cy="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y[n]</a:t>
              </a:r>
              <a:endParaRPr/>
            </a:p>
          </p:txBody>
        </p:sp>
        <p:sp>
          <p:nvSpPr>
            <p:cNvPr id="1752" name="Google Shape;1752;p92"/>
            <p:cNvSpPr txBox="1"/>
            <p:nvPr/>
          </p:nvSpPr>
          <p:spPr>
            <a:xfrm>
              <a:off x="2352" y="1344"/>
              <a:ext cx="576" cy="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X[k]</a:t>
              </a:r>
              <a:endParaRPr/>
            </a:p>
          </p:txBody>
        </p:sp>
        <p:sp>
          <p:nvSpPr>
            <p:cNvPr id="1753" name="Google Shape;1753;p92"/>
            <p:cNvSpPr txBox="1"/>
            <p:nvPr/>
          </p:nvSpPr>
          <p:spPr>
            <a:xfrm>
              <a:off x="2352" y="2736"/>
              <a:ext cx="576" cy="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H[k]</a:t>
              </a:r>
              <a:endParaRPr/>
            </a:p>
          </p:txBody>
        </p:sp>
        <p:sp>
          <p:nvSpPr>
            <p:cNvPr id="1754" name="Google Shape;1754;p92"/>
            <p:cNvSpPr txBox="1"/>
            <p:nvPr/>
          </p:nvSpPr>
          <p:spPr>
            <a:xfrm>
              <a:off x="3072" y="1920"/>
              <a:ext cx="576" cy="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Y[k]</a:t>
              </a:r>
              <a:endParaRPr/>
            </a:p>
          </p:txBody>
        </p:sp>
      </p:grpSp>
      <p:sp>
        <p:nvSpPr>
          <p:cNvPr id="1755" name="Google Shape;1755;p92"/>
          <p:cNvSpPr/>
          <p:nvPr/>
        </p:nvSpPr>
        <p:spPr>
          <a:xfrm>
            <a:off x="533400" y="2998113"/>
            <a:ext cx="198120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ALGORITHM:</a:t>
            </a:r>
            <a:endParaRPr/>
          </a:p>
        </p:txBody>
      </p:sp>
      <p:sp>
        <p:nvSpPr>
          <p:cNvPr id="1756" name="Google Shape;1756;p92"/>
          <p:cNvSpPr/>
          <p:nvPr/>
        </p:nvSpPr>
        <p:spPr>
          <a:xfrm>
            <a:off x="7704440" y="5054024"/>
            <a:ext cx="982360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N pt</a:t>
            </a:r>
            <a:endParaRPr b="1" sz="3200">
              <a:solidFill>
                <a:srgbClr val="3333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93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2" name="Google Shape;1762;p93"/>
          <p:cNvSpPr/>
          <p:nvPr/>
        </p:nvSpPr>
        <p:spPr>
          <a:xfrm>
            <a:off x="0" y="76200"/>
            <a:ext cx="42672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(1) </a:t>
            </a:r>
            <a:r>
              <a:rPr b="1"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Find X[k]</a:t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63" name="Google Shape;1763;p93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1764" name="Google Shape;1764;p93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765" name="Google Shape;1765;p93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766" name="Google Shape;1766;p93"/>
          <p:cNvCxnSpPr>
            <a:endCxn id="1764" idx="0"/>
          </p:cNvCxnSpPr>
          <p:nvPr/>
        </p:nvCxnSpPr>
        <p:spPr>
          <a:xfrm>
            <a:off x="4572000" y="0"/>
            <a:ext cx="0" cy="6324600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67" name="Google Shape;1767;p93"/>
          <p:cNvSpPr/>
          <p:nvPr/>
        </p:nvSpPr>
        <p:spPr>
          <a:xfrm>
            <a:off x="4648200" y="76200"/>
            <a:ext cx="42672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(2) </a:t>
            </a:r>
            <a:r>
              <a:rPr b="1"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Find H[k]</a:t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8" name="Google Shape;1768;p93"/>
          <p:cNvSpPr/>
          <p:nvPr/>
        </p:nvSpPr>
        <p:spPr>
          <a:xfrm>
            <a:off x="76200" y="685800"/>
            <a:ext cx="1524000" cy="477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DFT, </a:t>
            </a:r>
            <a:r>
              <a:rPr b="1" lang="en-US" sz="25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endParaRPr/>
          </a:p>
        </p:txBody>
      </p:sp>
      <p:pic>
        <p:nvPicPr>
          <p:cNvPr id="1769" name="Google Shape;1769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43000"/>
            <a:ext cx="36195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0" name="Google Shape;1770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4400" y="1230766"/>
            <a:ext cx="3581400" cy="1055234"/>
          </a:xfrm>
          <a:prstGeom prst="rect">
            <a:avLst/>
          </a:prstGeom>
          <a:noFill/>
          <a:ln>
            <a:noFill/>
          </a:ln>
        </p:spPr>
      </p:pic>
      <p:sp>
        <p:nvSpPr>
          <p:cNvPr id="1771" name="Google Shape;1771;p93"/>
          <p:cNvSpPr/>
          <p:nvPr/>
        </p:nvSpPr>
        <p:spPr>
          <a:xfrm>
            <a:off x="4724400" y="609600"/>
            <a:ext cx="1524000" cy="477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DFT, </a:t>
            </a:r>
            <a:r>
              <a:rPr b="1" lang="en-US" sz="25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endParaRPr/>
          </a:p>
        </p:txBody>
      </p:sp>
      <p:grpSp>
        <p:nvGrpSpPr>
          <p:cNvPr id="1772" name="Google Shape;1772;p93"/>
          <p:cNvGrpSpPr/>
          <p:nvPr/>
        </p:nvGrpSpPr>
        <p:grpSpPr>
          <a:xfrm>
            <a:off x="76200" y="2438400"/>
            <a:ext cx="4267200" cy="1752600"/>
            <a:chOff x="76200" y="1905000"/>
            <a:chExt cx="4267200" cy="1752600"/>
          </a:xfrm>
        </p:grpSpPr>
        <p:sp>
          <p:nvSpPr>
            <p:cNvPr id="1773" name="Google Shape;1773;p93"/>
            <p:cNvSpPr/>
            <p:nvPr/>
          </p:nvSpPr>
          <p:spPr>
            <a:xfrm>
              <a:off x="76200" y="1905000"/>
              <a:ext cx="1080911" cy="4778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X[k] =  </a:t>
              </a:r>
              <a:r>
                <a:rPr b="1" lang="en-US" sz="2500">
                  <a:solidFill>
                    <a:srgbClr val="800000"/>
                  </a:solidFill>
                  <a:latin typeface="Arial"/>
                  <a:ea typeface="Arial"/>
                  <a:cs typeface="Arial"/>
                  <a:sym typeface="Arial"/>
                </a:rPr>
                <a:t>     </a:t>
              </a:r>
              <a:endParaRPr/>
            </a:p>
          </p:txBody>
        </p:sp>
        <p:sp>
          <p:nvSpPr>
            <p:cNvPr id="1774" name="Google Shape;1774;p93"/>
            <p:cNvSpPr/>
            <p:nvPr/>
          </p:nvSpPr>
          <p:spPr>
            <a:xfrm>
              <a:off x="1295400" y="1961346"/>
              <a:ext cx="2057400" cy="477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1    1   1    1  </a:t>
              </a:r>
              <a:endParaRPr b="1" sz="25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93"/>
            <p:cNvSpPr/>
            <p:nvPr/>
          </p:nvSpPr>
          <p:spPr>
            <a:xfrm>
              <a:off x="1295400" y="2314222"/>
              <a:ext cx="1905000" cy="477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   -j   -1    j  </a:t>
              </a:r>
              <a:endParaRPr b="1" sz="25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93"/>
            <p:cNvSpPr/>
            <p:nvPr/>
          </p:nvSpPr>
          <p:spPr>
            <a:xfrm>
              <a:off x="1219200" y="2743200"/>
              <a:ext cx="2209800" cy="477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1  -1    1  -1</a:t>
              </a:r>
              <a:endParaRPr b="1" sz="25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93"/>
            <p:cNvSpPr/>
            <p:nvPr/>
          </p:nvSpPr>
          <p:spPr>
            <a:xfrm>
              <a:off x="1295400" y="3124200"/>
              <a:ext cx="2057400" cy="477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    j   -1   -j  </a:t>
              </a:r>
              <a:endParaRPr b="1" sz="25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93"/>
            <p:cNvSpPr/>
            <p:nvPr/>
          </p:nvSpPr>
          <p:spPr>
            <a:xfrm>
              <a:off x="1143000" y="1995311"/>
              <a:ext cx="152400" cy="1662289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93"/>
            <p:cNvSpPr/>
            <p:nvPr/>
          </p:nvSpPr>
          <p:spPr>
            <a:xfrm flipH="1">
              <a:off x="3124200" y="1995311"/>
              <a:ext cx="152400" cy="1662289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93"/>
            <p:cNvSpPr/>
            <p:nvPr/>
          </p:nvSpPr>
          <p:spPr>
            <a:xfrm>
              <a:off x="3429000" y="2023533"/>
              <a:ext cx="228600" cy="16002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93"/>
            <p:cNvSpPr/>
            <p:nvPr/>
          </p:nvSpPr>
          <p:spPr>
            <a:xfrm flipH="1">
              <a:off x="4038600" y="2023533"/>
              <a:ext cx="228600" cy="16002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93"/>
            <p:cNvSpPr/>
            <p:nvPr/>
          </p:nvSpPr>
          <p:spPr>
            <a:xfrm>
              <a:off x="3657600" y="1981200"/>
              <a:ext cx="685800" cy="16312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   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  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  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  </a:t>
              </a:r>
              <a:endParaRPr b="1" sz="25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3" name="Google Shape;1783;p93"/>
          <p:cNvGrpSpPr/>
          <p:nvPr/>
        </p:nvGrpSpPr>
        <p:grpSpPr>
          <a:xfrm>
            <a:off x="4724400" y="2362200"/>
            <a:ext cx="4267200" cy="1752600"/>
            <a:chOff x="4724400" y="1905000"/>
            <a:chExt cx="4267200" cy="1752600"/>
          </a:xfrm>
        </p:grpSpPr>
        <p:sp>
          <p:nvSpPr>
            <p:cNvPr id="1784" name="Google Shape;1784;p93"/>
            <p:cNvSpPr/>
            <p:nvPr/>
          </p:nvSpPr>
          <p:spPr>
            <a:xfrm>
              <a:off x="4724400" y="1905000"/>
              <a:ext cx="1080911" cy="4778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H[k] =  </a:t>
              </a:r>
              <a:r>
                <a:rPr b="1" lang="en-US" sz="2500">
                  <a:solidFill>
                    <a:srgbClr val="800000"/>
                  </a:solidFill>
                  <a:latin typeface="Arial"/>
                  <a:ea typeface="Arial"/>
                  <a:cs typeface="Arial"/>
                  <a:sym typeface="Arial"/>
                </a:rPr>
                <a:t>     </a:t>
              </a:r>
              <a:endParaRPr/>
            </a:p>
          </p:txBody>
        </p:sp>
        <p:sp>
          <p:nvSpPr>
            <p:cNvPr id="1785" name="Google Shape;1785;p93"/>
            <p:cNvSpPr/>
            <p:nvPr/>
          </p:nvSpPr>
          <p:spPr>
            <a:xfrm>
              <a:off x="5943600" y="1961346"/>
              <a:ext cx="2057400" cy="477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1    1   1    1  </a:t>
              </a:r>
              <a:endParaRPr b="1" sz="25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93"/>
            <p:cNvSpPr/>
            <p:nvPr/>
          </p:nvSpPr>
          <p:spPr>
            <a:xfrm>
              <a:off x="5943600" y="2314222"/>
              <a:ext cx="1905000" cy="477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   -j   -1    j  </a:t>
              </a:r>
              <a:endParaRPr b="1" sz="25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93"/>
            <p:cNvSpPr/>
            <p:nvPr/>
          </p:nvSpPr>
          <p:spPr>
            <a:xfrm>
              <a:off x="5867400" y="2743200"/>
              <a:ext cx="2209800" cy="477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1  -1    1  -1</a:t>
              </a:r>
              <a:endParaRPr b="1" sz="25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93"/>
            <p:cNvSpPr/>
            <p:nvPr/>
          </p:nvSpPr>
          <p:spPr>
            <a:xfrm>
              <a:off x="5943600" y="3124200"/>
              <a:ext cx="2057400" cy="477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    j   -1   -j  </a:t>
              </a:r>
              <a:endParaRPr b="1" sz="25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93"/>
            <p:cNvSpPr/>
            <p:nvPr/>
          </p:nvSpPr>
          <p:spPr>
            <a:xfrm>
              <a:off x="5791200" y="1995311"/>
              <a:ext cx="152400" cy="1662289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93"/>
            <p:cNvSpPr/>
            <p:nvPr/>
          </p:nvSpPr>
          <p:spPr>
            <a:xfrm flipH="1">
              <a:off x="7772400" y="1995311"/>
              <a:ext cx="152400" cy="1662289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93"/>
            <p:cNvSpPr/>
            <p:nvPr/>
          </p:nvSpPr>
          <p:spPr>
            <a:xfrm>
              <a:off x="8077200" y="2023533"/>
              <a:ext cx="228600" cy="16002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93"/>
            <p:cNvSpPr/>
            <p:nvPr/>
          </p:nvSpPr>
          <p:spPr>
            <a:xfrm flipH="1">
              <a:off x="8686800" y="2023533"/>
              <a:ext cx="228600" cy="16002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93"/>
            <p:cNvSpPr/>
            <p:nvPr/>
          </p:nvSpPr>
          <p:spPr>
            <a:xfrm>
              <a:off x="8305800" y="1981200"/>
              <a:ext cx="685800" cy="16312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5   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6  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7  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  </a:t>
              </a:r>
              <a:endParaRPr b="1" sz="25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4" name="Google Shape;1794;p93"/>
          <p:cNvSpPr txBox="1"/>
          <p:nvPr/>
        </p:nvSpPr>
        <p:spPr>
          <a:xfrm>
            <a:off x="1284111" y="5588000"/>
            <a:ext cx="184666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95" name="Google Shape;1795;p93"/>
          <p:cNvGrpSpPr/>
          <p:nvPr/>
        </p:nvGrpSpPr>
        <p:grpSpPr>
          <a:xfrm>
            <a:off x="76200" y="4343400"/>
            <a:ext cx="3002279" cy="1780472"/>
            <a:chOff x="5163015" y="3684245"/>
            <a:chExt cx="3295185" cy="2039132"/>
          </a:xfrm>
        </p:grpSpPr>
        <p:grpSp>
          <p:nvGrpSpPr>
            <p:cNvPr id="1796" name="Google Shape;1796;p93"/>
            <p:cNvGrpSpPr/>
            <p:nvPr/>
          </p:nvGrpSpPr>
          <p:grpSpPr>
            <a:xfrm>
              <a:off x="6374780" y="3855184"/>
              <a:ext cx="2083420" cy="1868193"/>
              <a:chOff x="4622180" y="2178784"/>
              <a:chExt cx="2083420" cy="1868193"/>
            </a:xfrm>
          </p:grpSpPr>
          <p:sp>
            <p:nvSpPr>
              <p:cNvPr id="1797" name="Google Shape;1797;p93"/>
              <p:cNvSpPr/>
              <p:nvPr/>
            </p:nvSpPr>
            <p:spPr>
              <a:xfrm>
                <a:off x="4622180" y="2247900"/>
                <a:ext cx="76203" cy="1711807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6600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8" name="Google Shape;1798;p93"/>
              <p:cNvSpPr/>
              <p:nvPr/>
            </p:nvSpPr>
            <p:spPr>
              <a:xfrm flipH="1">
                <a:off x="6400799" y="2286000"/>
                <a:ext cx="137534" cy="1673707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6600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9" name="Google Shape;1799;p93"/>
              <p:cNvSpPr/>
              <p:nvPr/>
            </p:nvSpPr>
            <p:spPr>
              <a:xfrm>
                <a:off x="4724400" y="2178784"/>
                <a:ext cx="1981200" cy="18681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10      k=0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-2+2j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-2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-2-2j</a:t>
                </a:r>
                <a:endParaRPr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00" name="Google Shape;1800;p93"/>
            <p:cNvSpPr/>
            <p:nvPr/>
          </p:nvSpPr>
          <p:spPr>
            <a:xfrm>
              <a:off x="5163015" y="3684245"/>
              <a:ext cx="1371600" cy="7549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660400" lvl="0" marL="660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X[k] =</a:t>
              </a:r>
              <a:endParaRPr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01" name="Google Shape;1801;p93"/>
          <p:cNvGrpSpPr/>
          <p:nvPr/>
        </p:nvGrpSpPr>
        <p:grpSpPr>
          <a:xfrm>
            <a:off x="4800600" y="4343400"/>
            <a:ext cx="3002279" cy="1780472"/>
            <a:chOff x="5163015" y="3684245"/>
            <a:chExt cx="3295185" cy="2039132"/>
          </a:xfrm>
        </p:grpSpPr>
        <p:grpSp>
          <p:nvGrpSpPr>
            <p:cNvPr id="1802" name="Google Shape;1802;p93"/>
            <p:cNvGrpSpPr/>
            <p:nvPr/>
          </p:nvGrpSpPr>
          <p:grpSpPr>
            <a:xfrm>
              <a:off x="6374780" y="3855184"/>
              <a:ext cx="2083420" cy="1868193"/>
              <a:chOff x="4622180" y="2178784"/>
              <a:chExt cx="2083420" cy="1868193"/>
            </a:xfrm>
          </p:grpSpPr>
          <p:sp>
            <p:nvSpPr>
              <p:cNvPr id="1803" name="Google Shape;1803;p93"/>
              <p:cNvSpPr/>
              <p:nvPr/>
            </p:nvSpPr>
            <p:spPr>
              <a:xfrm>
                <a:off x="4622180" y="2247900"/>
                <a:ext cx="76203" cy="1711807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6600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4" name="Google Shape;1804;p93"/>
              <p:cNvSpPr/>
              <p:nvPr/>
            </p:nvSpPr>
            <p:spPr>
              <a:xfrm flipH="1">
                <a:off x="6400799" y="2286000"/>
                <a:ext cx="137534" cy="1673707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6600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5" name="Google Shape;1805;p93"/>
              <p:cNvSpPr/>
              <p:nvPr/>
            </p:nvSpPr>
            <p:spPr>
              <a:xfrm>
                <a:off x="4724400" y="2178784"/>
                <a:ext cx="1981200" cy="18681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18      k=0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-2-6j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6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-2+6j</a:t>
                </a:r>
                <a:endParaRPr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06" name="Google Shape;1806;p93"/>
            <p:cNvSpPr/>
            <p:nvPr/>
          </p:nvSpPr>
          <p:spPr>
            <a:xfrm>
              <a:off x="5163015" y="3684245"/>
              <a:ext cx="1371600" cy="7549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660400" lvl="0" marL="660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H[k] =</a:t>
              </a:r>
              <a:endParaRPr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2"/>
          <p:cNvSpPr txBox="1"/>
          <p:nvPr>
            <p:ph idx="1" type="body"/>
          </p:nvPr>
        </p:nvSpPr>
        <p:spPr>
          <a:xfrm>
            <a:off x="-533400" y="457200"/>
            <a:ext cx="9448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58838" lvl="0" marL="85883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200"/>
              <a:buFont typeface="Arial"/>
              <a:buNone/>
            </a:pPr>
            <a:r>
              <a:rPr b="1" lang="en-US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Relation between DFT and  DTFT.</a:t>
            </a:r>
            <a:endParaRPr/>
          </a:p>
          <a:p>
            <a:pPr indent="-858838" lvl="0" marL="858838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rgbClr val="800000"/>
              </a:buClr>
              <a:buSzPts val="3200"/>
              <a:buFont typeface="Arial"/>
              <a:buNone/>
            </a:pPr>
            <a:r>
              <a:rPr b="1" lang="en-US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endParaRPr b="1" sz="120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58838" lvl="0" marL="858838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            </a:t>
            </a: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DFT is </a:t>
            </a:r>
            <a:r>
              <a:rPr b="1" lang="en-US" sz="280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frequency Sampling</a:t>
            </a: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 of DTFT</a:t>
            </a: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2600" y="3276600"/>
            <a:ext cx="1571625" cy="84772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96" name="Google Shape;196;p22"/>
          <p:cNvSpPr/>
          <p:nvPr/>
        </p:nvSpPr>
        <p:spPr>
          <a:xfrm>
            <a:off x="0" y="312420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9800" y="2133600"/>
            <a:ext cx="3309938" cy="121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98" name="Google Shape;198;p22"/>
          <p:cNvSpPr txBox="1"/>
          <p:nvPr/>
        </p:nvSpPr>
        <p:spPr>
          <a:xfrm>
            <a:off x="2133600" y="3429000"/>
            <a:ext cx="35814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Frequency spacing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99" name="Google Shape;199;p22"/>
          <p:cNvPicPr preferRelativeResize="0"/>
          <p:nvPr>
            <p:ph idx="2" type="body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200" y="2495550"/>
            <a:ext cx="1743075" cy="13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2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224B4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Kiran  TALELE     99870 30 881    talelesir@gmail.com</a:t>
            </a:r>
            <a:endParaRPr sz="44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1" name="Google Shape;201;p22"/>
          <p:cNvSpPr txBox="1"/>
          <p:nvPr/>
        </p:nvSpPr>
        <p:spPr>
          <a:xfrm>
            <a:off x="609600" y="4343400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3200" lvl="0" marL="1682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DFT is simply a sampling of the</a:t>
            </a:r>
            <a:b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DTFT at equi spaced points along the</a:t>
            </a:r>
            <a:b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frequency axis.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94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94"/>
          <p:cNvSpPr/>
          <p:nvPr/>
        </p:nvSpPr>
        <p:spPr>
          <a:xfrm>
            <a:off x="0" y="76200"/>
            <a:ext cx="28956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(3) </a:t>
            </a:r>
            <a:r>
              <a:rPr b="1"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Find Y[k]</a:t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13" name="Google Shape;1813;p94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1814" name="Google Shape;1814;p94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815" name="Google Shape;1815;p94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816" name="Google Shape;1816;p94"/>
          <p:cNvCxnSpPr/>
          <p:nvPr/>
        </p:nvCxnSpPr>
        <p:spPr>
          <a:xfrm>
            <a:off x="4343400" y="0"/>
            <a:ext cx="0" cy="6324600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17" name="Google Shape;1817;p94"/>
          <p:cNvSpPr/>
          <p:nvPr/>
        </p:nvSpPr>
        <p:spPr>
          <a:xfrm>
            <a:off x="4876800" y="76200"/>
            <a:ext cx="26670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(4) </a:t>
            </a:r>
            <a:r>
              <a:rPr b="1"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Find y[n]</a:t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8" name="Google Shape;1818;p94"/>
          <p:cNvSpPr/>
          <p:nvPr/>
        </p:nvSpPr>
        <p:spPr>
          <a:xfrm>
            <a:off x="152400" y="762000"/>
            <a:ext cx="4038600" cy="790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60400" lvl="0" marL="66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Y[k] = X[k]  H[k]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19" name="Google Shape;1819;p94"/>
          <p:cNvGrpSpPr/>
          <p:nvPr/>
        </p:nvGrpSpPr>
        <p:grpSpPr>
          <a:xfrm>
            <a:off x="152400" y="3857625"/>
            <a:ext cx="3429000" cy="2162175"/>
            <a:chOff x="1066800" y="3657600"/>
            <a:chExt cx="3429000" cy="2161560"/>
          </a:xfrm>
        </p:grpSpPr>
        <p:sp>
          <p:nvSpPr>
            <p:cNvPr id="1820" name="Google Shape;1820;p94"/>
            <p:cNvSpPr/>
            <p:nvPr/>
          </p:nvSpPr>
          <p:spPr>
            <a:xfrm>
              <a:off x="2590800" y="3765084"/>
              <a:ext cx="1905000" cy="7027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660400" lvl="0" marL="660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180    k=0</a:t>
              </a:r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21" name="Google Shape;1821;p94"/>
            <p:cNvGrpSpPr/>
            <p:nvPr/>
          </p:nvGrpSpPr>
          <p:grpSpPr>
            <a:xfrm>
              <a:off x="1066800" y="3657600"/>
              <a:ext cx="3352800" cy="2161560"/>
              <a:chOff x="1066800" y="3629640"/>
              <a:chExt cx="3352800" cy="2161560"/>
            </a:xfrm>
          </p:grpSpPr>
          <p:sp>
            <p:nvSpPr>
              <p:cNvPr id="1822" name="Google Shape;1822;p94"/>
              <p:cNvSpPr/>
              <p:nvPr/>
            </p:nvSpPr>
            <p:spPr>
              <a:xfrm>
                <a:off x="2362200" y="4001009"/>
                <a:ext cx="152400" cy="1790191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3" name="Google Shape;1823;p94"/>
              <p:cNvSpPr/>
              <p:nvPr/>
            </p:nvSpPr>
            <p:spPr>
              <a:xfrm flipH="1">
                <a:off x="4267200" y="4001009"/>
                <a:ext cx="152400" cy="1752101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4" name="Google Shape;1824;p94"/>
              <p:cNvSpPr/>
              <p:nvPr/>
            </p:nvSpPr>
            <p:spPr>
              <a:xfrm>
                <a:off x="2438400" y="4174044"/>
                <a:ext cx="1752600" cy="7027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16+8j</a:t>
                </a:r>
                <a:endParaRPr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5" name="Google Shape;1825;p94"/>
              <p:cNvSpPr/>
              <p:nvPr/>
            </p:nvSpPr>
            <p:spPr>
              <a:xfrm>
                <a:off x="2438400" y="4631244"/>
                <a:ext cx="1752600" cy="7027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-12</a:t>
                </a:r>
                <a:endParaRPr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6" name="Google Shape;1826;p94"/>
              <p:cNvSpPr/>
              <p:nvPr/>
            </p:nvSpPr>
            <p:spPr>
              <a:xfrm>
                <a:off x="2590800" y="5050344"/>
                <a:ext cx="1752600" cy="7027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16-8j</a:t>
                </a:r>
                <a:endParaRPr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7" name="Google Shape;1827;p94"/>
              <p:cNvSpPr/>
              <p:nvPr/>
            </p:nvSpPr>
            <p:spPr>
              <a:xfrm>
                <a:off x="1066800" y="3629640"/>
                <a:ext cx="1371600" cy="789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Y[k] =</a:t>
                </a:r>
                <a:endParaRPr sz="3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28" name="Google Shape;1828;p94"/>
          <p:cNvGrpSpPr/>
          <p:nvPr/>
        </p:nvGrpSpPr>
        <p:grpSpPr>
          <a:xfrm>
            <a:off x="0" y="1752600"/>
            <a:ext cx="4419600" cy="2133600"/>
            <a:chOff x="152400" y="1800225"/>
            <a:chExt cx="4800600" cy="2103437"/>
          </a:xfrm>
        </p:grpSpPr>
        <p:grpSp>
          <p:nvGrpSpPr>
            <p:cNvPr id="1829" name="Google Shape;1829;p94"/>
            <p:cNvGrpSpPr/>
            <p:nvPr/>
          </p:nvGrpSpPr>
          <p:grpSpPr>
            <a:xfrm>
              <a:off x="152400" y="1800225"/>
              <a:ext cx="4800600" cy="2085975"/>
              <a:chOff x="1066800" y="1800225"/>
              <a:chExt cx="4800600" cy="2085975"/>
            </a:xfrm>
          </p:grpSpPr>
          <p:sp>
            <p:nvSpPr>
              <p:cNvPr id="1830" name="Google Shape;1830;p94"/>
              <p:cNvSpPr/>
              <p:nvPr/>
            </p:nvSpPr>
            <p:spPr>
              <a:xfrm>
                <a:off x="1066800" y="1800225"/>
                <a:ext cx="1447800" cy="789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Y[k] =</a:t>
                </a:r>
                <a:endParaRPr sz="3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1" name="Google Shape;1831;p94"/>
              <p:cNvSpPr/>
              <p:nvPr/>
            </p:nvSpPr>
            <p:spPr>
              <a:xfrm>
                <a:off x="3886200" y="2095500"/>
                <a:ext cx="152400" cy="1790700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2" name="Google Shape;1832;p94"/>
              <p:cNvSpPr/>
              <p:nvPr/>
            </p:nvSpPr>
            <p:spPr>
              <a:xfrm flipH="1">
                <a:off x="5029200" y="2133600"/>
                <a:ext cx="152400" cy="1752600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3" name="Google Shape;1833;p94"/>
              <p:cNvSpPr/>
              <p:nvPr/>
            </p:nvSpPr>
            <p:spPr>
              <a:xfrm>
                <a:off x="4038600" y="2268538"/>
                <a:ext cx="1752600" cy="7032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-2-6j</a:t>
                </a:r>
                <a:endParaRPr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4" name="Google Shape;1834;p94"/>
              <p:cNvSpPr/>
              <p:nvPr/>
            </p:nvSpPr>
            <p:spPr>
              <a:xfrm>
                <a:off x="4114800" y="3182938"/>
                <a:ext cx="1752600" cy="7032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-2+6j</a:t>
                </a:r>
                <a:endParaRPr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5" name="Google Shape;1835;p94"/>
              <p:cNvSpPr/>
              <p:nvPr/>
            </p:nvSpPr>
            <p:spPr>
              <a:xfrm>
                <a:off x="4191000" y="1811337"/>
                <a:ext cx="914400" cy="7032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18</a:t>
                </a:r>
                <a:endParaRPr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6" name="Google Shape;1836;p94"/>
              <p:cNvSpPr/>
              <p:nvPr/>
            </p:nvSpPr>
            <p:spPr>
              <a:xfrm>
                <a:off x="4038600" y="2725737"/>
                <a:ext cx="1752600" cy="7032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6</a:t>
                </a:r>
                <a:endParaRPr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37" name="Google Shape;1837;p94"/>
            <p:cNvSpPr/>
            <p:nvPr/>
          </p:nvSpPr>
          <p:spPr>
            <a:xfrm>
              <a:off x="1524000" y="2057400"/>
              <a:ext cx="152400" cy="17907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94"/>
            <p:cNvSpPr/>
            <p:nvPr/>
          </p:nvSpPr>
          <p:spPr>
            <a:xfrm flipH="1">
              <a:off x="2667000" y="2095500"/>
              <a:ext cx="152400" cy="17526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94"/>
            <p:cNvSpPr/>
            <p:nvPr/>
          </p:nvSpPr>
          <p:spPr>
            <a:xfrm>
              <a:off x="1600200" y="2286000"/>
              <a:ext cx="1752600" cy="7032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660400" lvl="0" marL="660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-2-2j</a:t>
              </a:r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94"/>
            <p:cNvSpPr/>
            <p:nvPr/>
          </p:nvSpPr>
          <p:spPr>
            <a:xfrm>
              <a:off x="1676400" y="3200400"/>
              <a:ext cx="1752600" cy="7032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660400" lvl="0" marL="660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-2+2j</a:t>
              </a:r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94"/>
            <p:cNvSpPr/>
            <p:nvPr/>
          </p:nvSpPr>
          <p:spPr>
            <a:xfrm>
              <a:off x="1828800" y="1811337"/>
              <a:ext cx="914400" cy="7032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660400" lvl="0" marL="660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10</a:t>
              </a:r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94"/>
            <p:cNvSpPr/>
            <p:nvPr/>
          </p:nvSpPr>
          <p:spPr>
            <a:xfrm>
              <a:off x="1752600" y="2725737"/>
              <a:ext cx="914400" cy="7032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660400" lvl="0" marL="660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-2</a:t>
              </a:r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3" name="Google Shape;1843;p94"/>
          <p:cNvGrpSpPr/>
          <p:nvPr/>
        </p:nvGrpSpPr>
        <p:grpSpPr>
          <a:xfrm>
            <a:off x="4572000" y="2133600"/>
            <a:ext cx="4724400" cy="1752600"/>
            <a:chOff x="4572000" y="1905000"/>
            <a:chExt cx="4724400" cy="1752600"/>
          </a:xfrm>
        </p:grpSpPr>
        <p:sp>
          <p:nvSpPr>
            <p:cNvPr id="1844" name="Google Shape;1844;p94"/>
            <p:cNvSpPr/>
            <p:nvPr/>
          </p:nvSpPr>
          <p:spPr>
            <a:xfrm>
              <a:off x="4572000" y="1905000"/>
              <a:ext cx="1080911" cy="477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y[n] =  </a:t>
              </a:r>
              <a:r>
                <a:rPr b="1" lang="en-US" sz="2500">
                  <a:solidFill>
                    <a:srgbClr val="800000"/>
                  </a:solidFill>
                  <a:latin typeface="Arial"/>
                  <a:ea typeface="Arial"/>
                  <a:cs typeface="Arial"/>
                  <a:sym typeface="Arial"/>
                </a:rPr>
                <a:t>     </a:t>
              </a:r>
              <a:endParaRPr/>
            </a:p>
          </p:txBody>
        </p:sp>
        <p:sp>
          <p:nvSpPr>
            <p:cNvPr id="1845" name="Google Shape;1845;p94"/>
            <p:cNvSpPr/>
            <p:nvPr/>
          </p:nvSpPr>
          <p:spPr>
            <a:xfrm>
              <a:off x="6019800" y="1961346"/>
              <a:ext cx="2057400" cy="477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1   1   1   1   </a:t>
              </a:r>
              <a:endParaRPr b="1" sz="25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94"/>
            <p:cNvSpPr/>
            <p:nvPr/>
          </p:nvSpPr>
          <p:spPr>
            <a:xfrm>
              <a:off x="6019800" y="2314222"/>
              <a:ext cx="1905000" cy="477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1    j  -1   -j        </a:t>
              </a:r>
              <a:endParaRPr b="1" sz="25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94"/>
            <p:cNvSpPr/>
            <p:nvPr/>
          </p:nvSpPr>
          <p:spPr>
            <a:xfrm>
              <a:off x="5943600" y="2743200"/>
              <a:ext cx="2209800" cy="477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1  -1   1  -1 </a:t>
              </a:r>
              <a:endParaRPr b="1" sz="25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94"/>
            <p:cNvSpPr/>
            <p:nvPr/>
          </p:nvSpPr>
          <p:spPr>
            <a:xfrm>
              <a:off x="6019800" y="3124200"/>
              <a:ext cx="2057400" cy="477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1   -j  -1   j  </a:t>
              </a:r>
              <a:endParaRPr b="1" sz="25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94"/>
            <p:cNvSpPr/>
            <p:nvPr/>
          </p:nvSpPr>
          <p:spPr>
            <a:xfrm>
              <a:off x="5943600" y="1995311"/>
              <a:ext cx="152400" cy="1662289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94"/>
            <p:cNvSpPr/>
            <p:nvPr/>
          </p:nvSpPr>
          <p:spPr>
            <a:xfrm flipH="1">
              <a:off x="7772400" y="1995311"/>
              <a:ext cx="152400" cy="1662289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94"/>
            <p:cNvSpPr/>
            <p:nvPr/>
          </p:nvSpPr>
          <p:spPr>
            <a:xfrm>
              <a:off x="8077200" y="2023533"/>
              <a:ext cx="228600" cy="16002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94"/>
            <p:cNvSpPr/>
            <p:nvPr/>
          </p:nvSpPr>
          <p:spPr>
            <a:xfrm flipH="1">
              <a:off x="8839200" y="2023533"/>
              <a:ext cx="228600" cy="16002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94"/>
            <p:cNvSpPr/>
            <p:nvPr/>
          </p:nvSpPr>
          <p:spPr>
            <a:xfrm>
              <a:off x="8077200" y="1981200"/>
              <a:ext cx="1219200" cy="16312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180   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16+8j  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-12  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16-8j  </a:t>
              </a:r>
              <a:endParaRPr b="1" sz="25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54" name="Google Shape;1854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2600" y="2133600"/>
            <a:ext cx="3048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5" name="Google Shape;1855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8200" y="800686"/>
            <a:ext cx="4038600" cy="11805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6" name="Google Shape;1856;p94"/>
          <p:cNvGrpSpPr/>
          <p:nvPr/>
        </p:nvGrpSpPr>
        <p:grpSpPr>
          <a:xfrm>
            <a:off x="4495800" y="3962400"/>
            <a:ext cx="3505200" cy="2095500"/>
            <a:chOff x="4724400" y="4038600"/>
            <a:chExt cx="3505200" cy="2095500"/>
          </a:xfrm>
        </p:grpSpPr>
        <p:sp>
          <p:nvSpPr>
            <p:cNvPr id="1857" name="Google Shape;1857;p94"/>
            <p:cNvSpPr/>
            <p:nvPr/>
          </p:nvSpPr>
          <p:spPr>
            <a:xfrm>
              <a:off x="6202783" y="4137116"/>
              <a:ext cx="2026817" cy="6441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660400" lvl="0" marL="660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50    n=0</a:t>
              </a:r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58" name="Google Shape;1858;p94"/>
            <p:cNvGrpSpPr/>
            <p:nvPr/>
          </p:nvGrpSpPr>
          <p:grpSpPr>
            <a:xfrm>
              <a:off x="4724400" y="4038600"/>
              <a:ext cx="3295364" cy="1946278"/>
              <a:chOff x="1201271" y="3629640"/>
              <a:chExt cx="3097305" cy="2123460"/>
            </a:xfrm>
          </p:grpSpPr>
          <p:sp>
            <p:nvSpPr>
              <p:cNvPr id="1859" name="Google Shape;1859;p94"/>
              <p:cNvSpPr/>
              <p:nvPr/>
            </p:nvSpPr>
            <p:spPr>
              <a:xfrm>
                <a:off x="2418814" y="4174044"/>
                <a:ext cx="1752600" cy="7027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44</a:t>
                </a:r>
                <a:endParaRPr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0" name="Google Shape;1860;p94"/>
              <p:cNvSpPr/>
              <p:nvPr/>
            </p:nvSpPr>
            <p:spPr>
              <a:xfrm>
                <a:off x="2438400" y="4631244"/>
                <a:ext cx="1752600" cy="7027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34</a:t>
                </a:r>
                <a:endParaRPr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1" name="Google Shape;1861;p94"/>
              <p:cNvSpPr/>
              <p:nvPr/>
            </p:nvSpPr>
            <p:spPr>
              <a:xfrm>
                <a:off x="2545976" y="5050344"/>
                <a:ext cx="1752600" cy="7027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52</a:t>
                </a:r>
                <a:endParaRPr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2" name="Google Shape;1862;p94"/>
              <p:cNvSpPr/>
              <p:nvPr/>
            </p:nvSpPr>
            <p:spPr>
              <a:xfrm>
                <a:off x="1201271" y="3629640"/>
                <a:ext cx="1237130" cy="789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y[n] =</a:t>
                </a:r>
                <a:endParaRPr sz="3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63" name="Google Shape;1863;p94"/>
            <p:cNvSpPr/>
            <p:nvPr/>
          </p:nvSpPr>
          <p:spPr>
            <a:xfrm>
              <a:off x="6096000" y="4343400"/>
              <a:ext cx="152400" cy="17907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94"/>
            <p:cNvSpPr/>
            <p:nvPr/>
          </p:nvSpPr>
          <p:spPr>
            <a:xfrm flipH="1">
              <a:off x="8001000" y="4343400"/>
              <a:ext cx="152400" cy="17526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65" name="Google Shape;1865;p94"/>
          <p:cNvSpPr/>
          <p:nvPr/>
        </p:nvSpPr>
        <p:spPr>
          <a:xfrm rot="10800000">
            <a:off x="7799425" y="4307730"/>
            <a:ext cx="609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🡺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6" name="Google Shape;1866;p94"/>
          <p:cNvSpPr/>
          <p:nvPr/>
        </p:nvSpPr>
        <p:spPr>
          <a:xfrm>
            <a:off x="8382000" y="4267200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ANS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95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2" name="Google Shape;1872;p95"/>
          <p:cNvSpPr txBox="1"/>
          <p:nvPr>
            <p:ph idx="1" type="body"/>
          </p:nvPr>
        </p:nvSpPr>
        <p:spPr>
          <a:xfrm>
            <a:off x="228600" y="228600"/>
            <a:ext cx="8229600" cy="6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60400" lvl="0" marL="660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Ex-2   </a:t>
            </a: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Let x[n] = [ 1, 2, 3 } </a:t>
            </a:r>
            <a:r>
              <a:rPr b="1" lang="en-US" sz="2800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h[n] = { 5, 6 }</a:t>
            </a:r>
            <a:endParaRPr/>
          </a:p>
          <a:p>
            <a:pPr indent="-660400" lvl="0" marL="660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         Find </a:t>
            </a:r>
            <a:r>
              <a:rPr b="1" lang="en-US" sz="2800">
                <a:solidFill>
                  <a:srgbClr val="FC2C40"/>
                </a:solidFill>
                <a:latin typeface="Arial"/>
                <a:ea typeface="Arial"/>
                <a:cs typeface="Arial"/>
                <a:sym typeface="Arial"/>
              </a:rPr>
              <a:t>Linear Convolution </a:t>
            </a: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using DFT  </a:t>
            </a:r>
            <a:endParaRPr/>
          </a:p>
          <a:p>
            <a:pPr indent="-660400" lvl="0" marL="6604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Solution :</a:t>
            </a:r>
            <a:endParaRPr/>
          </a:p>
          <a:p>
            <a:pPr indent="-660400" lvl="0" marL="6604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US" sz="2200"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Here x[n] is L= 3 point  and h[n] is M = 2 point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-660400" lvl="0" marL="660400" rtl="0" algn="l">
              <a:spcBef>
                <a:spcPts val="560"/>
              </a:spcBef>
              <a:spcAft>
                <a:spcPts val="0"/>
              </a:spcAft>
              <a:buClr>
                <a:srgbClr val="CC0000"/>
              </a:buClr>
              <a:buSzPts val="2800"/>
              <a:buFont typeface="Arial"/>
              <a:buAutoNum type="romanUcPeriod"/>
            </a:pPr>
            <a:r>
              <a:rPr b="1" lang="en-US" sz="28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Select N</a:t>
            </a:r>
            <a:r>
              <a:rPr lang="en-US" sz="28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N </a:t>
            </a:r>
            <a:r>
              <a:rPr b="1" lang="en-US">
                <a:solidFill>
                  <a:srgbClr val="0000FF"/>
                </a:solidFill>
              </a:rPr>
              <a:t>≥</a:t>
            </a:r>
            <a:r>
              <a:rPr b="1" lang="en-US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L+M -1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N </a:t>
            </a:r>
            <a:r>
              <a:rPr b="1" lang="en-US">
                <a:solidFill>
                  <a:srgbClr val="FF0000"/>
                </a:solidFill>
              </a:rPr>
              <a:t>≥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 3+2-1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==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II.   </a:t>
            </a:r>
            <a:r>
              <a:rPr b="1"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Zero Padding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	x[n] = [ 1, 2, 3, </a:t>
            </a:r>
            <a:r>
              <a:rPr b="1" lang="en-US" sz="2800">
                <a:solidFill>
                  <a:srgbClr val="FF0000"/>
                </a:solidFill>
              </a:rPr>
              <a:t>0</a:t>
            </a: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 } 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	h[n] = { 5, 6, </a:t>
            </a:r>
            <a:r>
              <a:rPr b="1" lang="en-US" sz="2800">
                <a:solidFill>
                  <a:srgbClr val="FF0000"/>
                </a:solidFill>
              </a:rPr>
              <a:t>0</a:t>
            </a: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-US" sz="2800">
                <a:solidFill>
                  <a:srgbClr val="FF0000"/>
                </a:solidFill>
              </a:rPr>
              <a:t>0</a:t>
            </a: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 }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0400" lvl="0" marL="660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      </a:t>
            </a:r>
            <a:endParaRPr/>
          </a:p>
          <a:p>
            <a:pPr indent="-660400" lvl="0" marL="660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      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660400" lvl="0" marL="660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73" name="Google Shape;1873;p95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1874" name="Google Shape;1874;p95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875" name="Google Shape;1875;p95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96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1" name="Google Shape;1881;p96"/>
          <p:cNvSpPr/>
          <p:nvPr/>
        </p:nvSpPr>
        <p:spPr>
          <a:xfrm>
            <a:off x="533400" y="152400"/>
            <a:ext cx="84582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III 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Find y[n] = x[n] ⊗  h[n] using  DFT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82" name="Google Shape;1882;p96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1883" name="Google Shape;1883;p96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884" name="Google Shape;1884;p96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5" name="Google Shape;1885;p96"/>
          <p:cNvSpPr/>
          <p:nvPr/>
        </p:nvSpPr>
        <p:spPr>
          <a:xfrm>
            <a:off x="1143000" y="833497"/>
            <a:ext cx="8153400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60400" lvl="0" marL="660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Now,  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Y[k] = X[k]  H[k]</a:t>
            </a:r>
            <a:endParaRPr/>
          </a:p>
          <a:p>
            <a:pPr indent="-660400" lvl="0" marL="660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By Circular Convolution Property </a:t>
            </a:r>
            <a:endParaRPr/>
          </a:p>
          <a:p>
            <a:pPr indent="-660400" lvl="0" marL="660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of IDFT ,</a:t>
            </a:r>
            <a:endParaRPr/>
          </a:p>
          <a:p>
            <a:pPr indent="-660400" lvl="0" marL="660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</a:t>
            </a:r>
            <a:r>
              <a:rPr b="1" lang="en-US" sz="3200">
                <a:solidFill>
                  <a:srgbClr val="AF0013"/>
                </a:solidFill>
                <a:latin typeface="Arial"/>
                <a:ea typeface="Arial"/>
                <a:cs typeface="Arial"/>
                <a:sym typeface="Arial"/>
              </a:rPr>
              <a:t> y[n] = x[n] ⊗ h[n]</a:t>
            </a:r>
            <a:endParaRPr sz="3200">
              <a:solidFill>
                <a:srgbClr val="AF001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86" name="Google Shape;1886;p96"/>
          <p:cNvGrpSpPr/>
          <p:nvPr/>
        </p:nvGrpSpPr>
        <p:grpSpPr>
          <a:xfrm>
            <a:off x="762000" y="3387725"/>
            <a:ext cx="8001000" cy="2936875"/>
            <a:chOff x="528" y="1344"/>
            <a:chExt cx="5040" cy="1850"/>
          </a:xfrm>
        </p:grpSpPr>
        <p:sp>
          <p:nvSpPr>
            <p:cNvPr id="1887" name="Google Shape;1887;p96"/>
            <p:cNvSpPr txBox="1"/>
            <p:nvPr/>
          </p:nvSpPr>
          <p:spPr>
            <a:xfrm>
              <a:off x="1605" y="1488"/>
              <a:ext cx="678" cy="330"/>
            </a:xfrm>
            <a:prstGeom prst="rect">
              <a:avLst/>
            </a:prstGeom>
            <a:noFill/>
            <a:ln cap="flat" cmpd="sng" w="28575">
              <a:solidFill>
                <a:srgbClr val="9933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FF3300"/>
                  </a:solidFill>
                  <a:latin typeface="Arial"/>
                  <a:ea typeface="Arial"/>
                  <a:cs typeface="Arial"/>
                  <a:sym typeface="Arial"/>
                </a:rPr>
                <a:t>DFT</a:t>
              </a:r>
              <a:endParaRPr/>
            </a:p>
          </p:txBody>
        </p:sp>
        <p:sp>
          <p:nvSpPr>
            <p:cNvPr id="1888" name="Google Shape;1888;p96"/>
            <p:cNvSpPr txBox="1"/>
            <p:nvPr/>
          </p:nvSpPr>
          <p:spPr>
            <a:xfrm>
              <a:off x="1639" y="2542"/>
              <a:ext cx="678" cy="368"/>
            </a:xfrm>
            <a:prstGeom prst="rect">
              <a:avLst/>
            </a:prstGeom>
            <a:noFill/>
            <a:ln cap="flat" cmpd="sng" w="28575">
              <a:solidFill>
                <a:srgbClr val="9933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33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1" lang="en-US" sz="2800">
                  <a:solidFill>
                    <a:srgbClr val="FF3300"/>
                  </a:solidFill>
                  <a:latin typeface="Arial"/>
                  <a:ea typeface="Arial"/>
                  <a:cs typeface="Arial"/>
                  <a:sym typeface="Arial"/>
                </a:rPr>
                <a:t>DFT</a:t>
              </a:r>
              <a:endParaRPr/>
            </a:p>
          </p:txBody>
        </p:sp>
        <p:sp>
          <p:nvSpPr>
            <p:cNvPr id="1889" name="Google Shape;1889;p96"/>
            <p:cNvSpPr txBox="1"/>
            <p:nvPr/>
          </p:nvSpPr>
          <p:spPr>
            <a:xfrm>
              <a:off x="3792" y="2011"/>
              <a:ext cx="672" cy="330"/>
            </a:xfrm>
            <a:prstGeom prst="rect">
              <a:avLst/>
            </a:prstGeom>
            <a:noFill/>
            <a:ln cap="flat" cmpd="sng" w="28575">
              <a:solidFill>
                <a:srgbClr val="9933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0" spcFirstLastPara="1" rIns="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FF3300"/>
                  </a:solidFill>
                  <a:latin typeface="Arial"/>
                  <a:ea typeface="Arial"/>
                  <a:cs typeface="Arial"/>
                  <a:sym typeface="Arial"/>
                </a:rPr>
                <a:t>IDFT</a:t>
              </a:r>
              <a:endParaRPr/>
            </a:p>
          </p:txBody>
        </p:sp>
        <p:cxnSp>
          <p:nvCxnSpPr>
            <p:cNvPr id="1890" name="Google Shape;1890;p96"/>
            <p:cNvCxnSpPr/>
            <p:nvPr/>
          </p:nvCxnSpPr>
          <p:spPr>
            <a:xfrm>
              <a:off x="2326" y="1677"/>
              <a:ext cx="498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91" name="Google Shape;1891;p96"/>
            <p:cNvCxnSpPr/>
            <p:nvPr/>
          </p:nvCxnSpPr>
          <p:spPr>
            <a:xfrm>
              <a:off x="2343" y="2733"/>
              <a:ext cx="498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892" name="Google Shape;1892;p96"/>
            <p:cNvSpPr/>
            <p:nvPr/>
          </p:nvSpPr>
          <p:spPr>
            <a:xfrm>
              <a:off x="2662" y="2061"/>
              <a:ext cx="317" cy="336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93" name="Google Shape;1893;p96"/>
            <p:cNvCxnSpPr/>
            <p:nvPr/>
          </p:nvCxnSpPr>
          <p:spPr>
            <a:xfrm flipH="1" rot="10800000">
              <a:off x="2982" y="2208"/>
              <a:ext cx="810" cy="3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94" name="Google Shape;1894;p96"/>
            <p:cNvCxnSpPr/>
            <p:nvPr/>
          </p:nvCxnSpPr>
          <p:spPr>
            <a:xfrm flipH="1">
              <a:off x="2807" y="1668"/>
              <a:ext cx="11" cy="384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95" name="Google Shape;1895;p96"/>
            <p:cNvCxnSpPr/>
            <p:nvPr/>
          </p:nvCxnSpPr>
          <p:spPr>
            <a:xfrm rot="10800000">
              <a:off x="2835" y="2397"/>
              <a:ext cx="0" cy="336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96" name="Google Shape;1896;p96"/>
            <p:cNvCxnSpPr/>
            <p:nvPr/>
          </p:nvCxnSpPr>
          <p:spPr>
            <a:xfrm flipH="1" rot="10800000">
              <a:off x="4464" y="2205"/>
              <a:ext cx="396" cy="3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97" name="Google Shape;1897;p96"/>
            <p:cNvCxnSpPr/>
            <p:nvPr/>
          </p:nvCxnSpPr>
          <p:spPr>
            <a:xfrm>
              <a:off x="1104" y="1677"/>
              <a:ext cx="498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98" name="Google Shape;1898;p96"/>
            <p:cNvCxnSpPr/>
            <p:nvPr/>
          </p:nvCxnSpPr>
          <p:spPr>
            <a:xfrm>
              <a:off x="1161" y="2733"/>
              <a:ext cx="497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899" name="Google Shape;1899;p96"/>
            <p:cNvSpPr txBox="1"/>
            <p:nvPr/>
          </p:nvSpPr>
          <p:spPr>
            <a:xfrm>
              <a:off x="528" y="1440"/>
              <a:ext cx="672" cy="6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x[n]</a:t>
              </a:r>
              <a:endParaRPr/>
            </a:p>
            <a:p>
              <a:pPr indent="0" lvl="0" marL="0" marR="0" rtl="0" algn="ctr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3333FF"/>
                  </a:solidFill>
                  <a:latin typeface="Arial"/>
                  <a:ea typeface="Arial"/>
                  <a:cs typeface="Arial"/>
                  <a:sym typeface="Arial"/>
                </a:rPr>
                <a:t>N pt</a:t>
              </a:r>
              <a:endParaRPr b="1" sz="2400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96"/>
            <p:cNvSpPr txBox="1"/>
            <p:nvPr/>
          </p:nvSpPr>
          <p:spPr>
            <a:xfrm>
              <a:off x="576" y="2515"/>
              <a:ext cx="672" cy="6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h[n]</a:t>
              </a:r>
              <a:endParaRPr/>
            </a:p>
            <a:p>
              <a:pPr indent="0" lvl="0" marL="0" marR="0" rtl="0" algn="ctr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3333FF"/>
                  </a:solidFill>
                  <a:latin typeface="Arial"/>
                  <a:ea typeface="Arial"/>
                  <a:cs typeface="Arial"/>
                  <a:sym typeface="Arial"/>
                </a:rPr>
                <a:t>N pt</a:t>
              </a:r>
              <a:endParaRPr b="1" sz="2400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96"/>
            <p:cNvSpPr txBox="1"/>
            <p:nvPr/>
          </p:nvSpPr>
          <p:spPr>
            <a:xfrm>
              <a:off x="4896" y="1987"/>
              <a:ext cx="672" cy="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y[n]</a:t>
              </a:r>
              <a:endParaRPr/>
            </a:p>
          </p:txBody>
        </p:sp>
        <p:sp>
          <p:nvSpPr>
            <p:cNvPr id="1902" name="Google Shape;1902;p96"/>
            <p:cNvSpPr txBox="1"/>
            <p:nvPr/>
          </p:nvSpPr>
          <p:spPr>
            <a:xfrm>
              <a:off x="2352" y="1344"/>
              <a:ext cx="576" cy="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X[k]</a:t>
              </a:r>
              <a:endParaRPr/>
            </a:p>
          </p:txBody>
        </p:sp>
        <p:sp>
          <p:nvSpPr>
            <p:cNvPr id="1903" name="Google Shape;1903;p96"/>
            <p:cNvSpPr txBox="1"/>
            <p:nvPr/>
          </p:nvSpPr>
          <p:spPr>
            <a:xfrm>
              <a:off x="2352" y="2736"/>
              <a:ext cx="576" cy="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H[k]</a:t>
              </a:r>
              <a:endParaRPr/>
            </a:p>
          </p:txBody>
        </p:sp>
        <p:sp>
          <p:nvSpPr>
            <p:cNvPr id="1904" name="Google Shape;1904;p96"/>
            <p:cNvSpPr txBox="1"/>
            <p:nvPr/>
          </p:nvSpPr>
          <p:spPr>
            <a:xfrm>
              <a:off x="3072" y="1920"/>
              <a:ext cx="576" cy="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Y[k]</a:t>
              </a:r>
              <a:endParaRPr/>
            </a:p>
          </p:txBody>
        </p:sp>
      </p:grpSp>
      <p:sp>
        <p:nvSpPr>
          <p:cNvPr id="1905" name="Google Shape;1905;p96"/>
          <p:cNvSpPr/>
          <p:nvPr/>
        </p:nvSpPr>
        <p:spPr>
          <a:xfrm>
            <a:off x="533400" y="2998113"/>
            <a:ext cx="198120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ALGORITHM:</a:t>
            </a:r>
            <a:endParaRPr/>
          </a:p>
        </p:txBody>
      </p:sp>
      <p:sp>
        <p:nvSpPr>
          <p:cNvPr id="1906" name="Google Shape;1906;p96"/>
          <p:cNvSpPr/>
          <p:nvPr/>
        </p:nvSpPr>
        <p:spPr>
          <a:xfrm>
            <a:off x="7704440" y="5054024"/>
            <a:ext cx="982360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N pt</a:t>
            </a:r>
            <a:endParaRPr b="1" sz="3200">
              <a:solidFill>
                <a:srgbClr val="3333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p97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2" name="Google Shape;1912;p97"/>
          <p:cNvSpPr/>
          <p:nvPr/>
        </p:nvSpPr>
        <p:spPr>
          <a:xfrm>
            <a:off x="0" y="76200"/>
            <a:ext cx="42672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(1) </a:t>
            </a:r>
            <a:r>
              <a:rPr b="1"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Find X[k]</a:t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13" name="Google Shape;1913;p97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1914" name="Google Shape;1914;p97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915" name="Google Shape;1915;p97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916" name="Google Shape;1916;p97"/>
          <p:cNvCxnSpPr/>
          <p:nvPr/>
        </p:nvCxnSpPr>
        <p:spPr>
          <a:xfrm>
            <a:off x="4495800" y="0"/>
            <a:ext cx="0" cy="6324600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17" name="Google Shape;1917;p97"/>
          <p:cNvSpPr/>
          <p:nvPr/>
        </p:nvSpPr>
        <p:spPr>
          <a:xfrm>
            <a:off x="4648200" y="76200"/>
            <a:ext cx="42672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(2) </a:t>
            </a:r>
            <a:r>
              <a:rPr b="1"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Find H[k]</a:t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8" name="Google Shape;1918;p97"/>
          <p:cNvSpPr/>
          <p:nvPr/>
        </p:nvSpPr>
        <p:spPr>
          <a:xfrm>
            <a:off x="76200" y="685800"/>
            <a:ext cx="1524000" cy="477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DFT, </a:t>
            </a:r>
            <a:r>
              <a:rPr b="1" lang="en-US" sz="25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endParaRPr/>
          </a:p>
        </p:txBody>
      </p:sp>
      <p:pic>
        <p:nvPicPr>
          <p:cNvPr id="1919" name="Google Shape;1919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43000"/>
            <a:ext cx="36195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0" name="Google Shape;1920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4400" y="1230766"/>
            <a:ext cx="3581400" cy="1055234"/>
          </a:xfrm>
          <a:prstGeom prst="rect">
            <a:avLst/>
          </a:prstGeom>
          <a:noFill/>
          <a:ln>
            <a:noFill/>
          </a:ln>
        </p:spPr>
      </p:pic>
      <p:sp>
        <p:nvSpPr>
          <p:cNvPr id="1921" name="Google Shape;1921;p97"/>
          <p:cNvSpPr/>
          <p:nvPr/>
        </p:nvSpPr>
        <p:spPr>
          <a:xfrm>
            <a:off x="4724400" y="609600"/>
            <a:ext cx="1524000" cy="477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DFT, </a:t>
            </a:r>
            <a:r>
              <a:rPr b="1" lang="en-US" sz="25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endParaRPr/>
          </a:p>
        </p:txBody>
      </p:sp>
      <p:grpSp>
        <p:nvGrpSpPr>
          <p:cNvPr id="1922" name="Google Shape;1922;p97"/>
          <p:cNvGrpSpPr/>
          <p:nvPr/>
        </p:nvGrpSpPr>
        <p:grpSpPr>
          <a:xfrm>
            <a:off x="76200" y="2438400"/>
            <a:ext cx="4267200" cy="1752600"/>
            <a:chOff x="76200" y="1905000"/>
            <a:chExt cx="4267200" cy="1752600"/>
          </a:xfrm>
        </p:grpSpPr>
        <p:sp>
          <p:nvSpPr>
            <p:cNvPr id="1923" name="Google Shape;1923;p97"/>
            <p:cNvSpPr/>
            <p:nvPr/>
          </p:nvSpPr>
          <p:spPr>
            <a:xfrm>
              <a:off x="76200" y="1905000"/>
              <a:ext cx="1080911" cy="4778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X[k] =  </a:t>
              </a:r>
              <a:r>
                <a:rPr b="1" lang="en-US" sz="2500">
                  <a:solidFill>
                    <a:srgbClr val="800000"/>
                  </a:solidFill>
                  <a:latin typeface="Arial"/>
                  <a:ea typeface="Arial"/>
                  <a:cs typeface="Arial"/>
                  <a:sym typeface="Arial"/>
                </a:rPr>
                <a:t>     </a:t>
              </a:r>
              <a:endParaRPr/>
            </a:p>
          </p:txBody>
        </p:sp>
        <p:sp>
          <p:nvSpPr>
            <p:cNvPr id="1924" name="Google Shape;1924;p97"/>
            <p:cNvSpPr/>
            <p:nvPr/>
          </p:nvSpPr>
          <p:spPr>
            <a:xfrm>
              <a:off x="1295400" y="1961346"/>
              <a:ext cx="2057400" cy="477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1    1   1    1  </a:t>
              </a:r>
              <a:endParaRPr b="1" sz="25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97"/>
            <p:cNvSpPr/>
            <p:nvPr/>
          </p:nvSpPr>
          <p:spPr>
            <a:xfrm>
              <a:off x="1295400" y="2314222"/>
              <a:ext cx="1905000" cy="477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   -j   -1    j  </a:t>
              </a:r>
              <a:endParaRPr b="1" sz="25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97"/>
            <p:cNvSpPr/>
            <p:nvPr/>
          </p:nvSpPr>
          <p:spPr>
            <a:xfrm>
              <a:off x="1219200" y="2743200"/>
              <a:ext cx="2209800" cy="477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1  -1    1  -1</a:t>
              </a:r>
              <a:endParaRPr b="1" sz="25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97"/>
            <p:cNvSpPr/>
            <p:nvPr/>
          </p:nvSpPr>
          <p:spPr>
            <a:xfrm>
              <a:off x="1295400" y="3124200"/>
              <a:ext cx="2057400" cy="477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    j   -1   -j  </a:t>
              </a:r>
              <a:endParaRPr b="1" sz="25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97"/>
            <p:cNvSpPr/>
            <p:nvPr/>
          </p:nvSpPr>
          <p:spPr>
            <a:xfrm>
              <a:off x="1143000" y="1995311"/>
              <a:ext cx="152400" cy="1662289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97"/>
            <p:cNvSpPr/>
            <p:nvPr/>
          </p:nvSpPr>
          <p:spPr>
            <a:xfrm flipH="1">
              <a:off x="3124200" y="1995311"/>
              <a:ext cx="152400" cy="1662289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97"/>
            <p:cNvSpPr/>
            <p:nvPr/>
          </p:nvSpPr>
          <p:spPr>
            <a:xfrm>
              <a:off x="3429000" y="2023533"/>
              <a:ext cx="228600" cy="16002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97"/>
            <p:cNvSpPr/>
            <p:nvPr/>
          </p:nvSpPr>
          <p:spPr>
            <a:xfrm flipH="1">
              <a:off x="4038600" y="2023533"/>
              <a:ext cx="228600" cy="16002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97"/>
            <p:cNvSpPr/>
            <p:nvPr/>
          </p:nvSpPr>
          <p:spPr>
            <a:xfrm>
              <a:off x="3657600" y="1981200"/>
              <a:ext cx="685800" cy="16312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   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  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  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  </a:t>
              </a:r>
              <a:endParaRPr b="1" sz="25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3" name="Google Shape;1933;p97"/>
          <p:cNvGrpSpPr/>
          <p:nvPr/>
        </p:nvGrpSpPr>
        <p:grpSpPr>
          <a:xfrm>
            <a:off x="4724400" y="2362200"/>
            <a:ext cx="4267200" cy="1752600"/>
            <a:chOff x="4724400" y="1905000"/>
            <a:chExt cx="4267200" cy="1752600"/>
          </a:xfrm>
        </p:grpSpPr>
        <p:sp>
          <p:nvSpPr>
            <p:cNvPr id="1934" name="Google Shape;1934;p97"/>
            <p:cNvSpPr/>
            <p:nvPr/>
          </p:nvSpPr>
          <p:spPr>
            <a:xfrm>
              <a:off x="4724400" y="1905000"/>
              <a:ext cx="1080911" cy="4778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H[k] =  </a:t>
              </a:r>
              <a:r>
                <a:rPr b="1" lang="en-US" sz="2500">
                  <a:solidFill>
                    <a:srgbClr val="800000"/>
                  </a:solidFill>
                  <a:latin typeface="Arial"/>
                  <a:ea typeface="Arial"/>
                  <a:cs typeface="Arial"/>
                  <a:sym typeface="Arial"/>
                </a:rPr>
                <a:t>     </a:t>
              </a:r>
              <a:endParaRPr/>
            </a:p>
          </p:txBody>
        </p:sp>
        <p:sp>
          <p:nvSpPr>
            <p:cNvPr id="1935" name="Google Shape;1935;p97"/>
            <p:cNvSpPr/>
            <p:nvPr/>
          </p:nvSpPr>
          <p:spPr>
            <a:xfrm>
              <a:off x="5943600" y="1961346"/>
              <a:ext cx="2057400" cy="477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1    1   1    1  </a:t>
              </a:r>
              <a:endParaRPr b="1" sz="25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97"/>
            <p:cNvSpPr/>
            <p:nvPr/>
          </p:nvSpPr>
          <p:spPr>
            <a:xfrm>
              <a:off x="5943600" y="2314222"/>
              <a:ext cx="1905000" cy="477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   -j   -1    j  </a:t>
              </a:r>
              <a:endParaRPr b="1" sz="25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97"/>
            <p:cNvSpPr/>
            <p:nvPr/>
          </p:nvSpPr>
          <p:spPr>
            <a:xfrm>
              <a:off x="5867400" y="2743200"/>
              <a:ext cx="2209800" cy="477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1  -1    1  -1</a:t>
              </a:r>
              <a:endParaRPr b="1" sz="25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97"/>
            <p:cNvSpPr/>
            <p:nvPr/>
          </p:nvSpPr>
          <p:spPr>
            <a:xfrm>
              <a:off x="5943600" y="3124200"/>
              <a:ext cx="2057400" cy="477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    j   -1   -j  </a:t>
              </a:r>
              <a:endParaRPr b="1" sz="25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97"/>
            <p:cNvSpPr/>
            <p:nvPr/>
          </p:nvSpPr>
          <p:spPr>
            <a:xfrm>
              <a:off x="5791200" y="1995311"/>
              <a:ext cx="152400" cy="1662289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97"/>
            <p:cNvSpPr/>
            <p:nvPr/>
          </p:nvSpPr>
          <p:spPr>
            <a:xfrm flipH="1">
              <a:off x="7772400" y="1995311"/>
              <a:ext cx="152400" cy="1662289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97"/>
            <p:cNvSpPr/>
            <p:nvPr/>
          </p:nvSpPr>
          <p:spPr>
            <a:xfrm>
              <a:off x="8077200" y="2023533"/>
              <a:ext cx="228600" cy="16002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97"/>
            <p:cNvSpPr/>
            <p:nvPr/>
          </p:nvSpPr>
          <p:spPr>
            <a:xfrm flipH="1">
              <a:off x="8686800" y="2023533"/>
              <a:ext cx="228600" cy="16002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97"/>
            <p:cNvSpPr/>
            <p:nvPr/>
          </p:nvSpPr>
          <p:spPr>
            <a:xfrm>
              <a:off x="8305800" y="1981200"/>
              <a:ext cx="685800" cy="16312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5   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6  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  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  </a:t>
              </a:r>
              <a:endParaRPr b="1" sz="25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44" name="Google Shape;1944;p97"/>
          <p:cNvGrpSpPr/>
          <p:nvPr/>
        </p:nvGrpSpPr>
        <p:grpSpPr>
          <a:xfrm>
            <a:off x="4724400" y="4343399"/>
            <a:ext cx="3429000" cy="1796537"/>
            <a:chOff x="5029200" y="3429000"/>
            <a:chExt cx="3429000" cy="2095692"/>
          </a:xfrm>
        </p:grpSpPr>
        <p:grpSp>
          <p:nvGrpSpPr>
            <p:cNvPr id="1945" name="Google Shape;1945;p97"/>
            <p:cNvGrpSpPr/>
            <p:nvPr/>
          </p:nvGrpSpPr>
          <p:grpSpPr>
            <a:xfrm>
              <a:off x="6400800" y="3621850"/>
              <a:ext cx="2057400" cy="1902842"/>
              <a:chOff x="4648200" y="1945450"/>
              <a:chExt cx="2057400" cy="1902842"/>
            </a:xfrm>
          </p:grpSpPr>
          <p:sp>
            <p:nvSpPr>
              <p:cNvPr id="1946" name="Google Shape;1946;p97"/>
              <p:cNvSpPr/>
              <p:nvPr/>
            </p:nvSpPr>
            <p:spPr>
              <a:xfrm>
                <a:off x="4648200" y="2019265"/>
                <a:ext cx="152400" cy="1790735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7" name="Google Shape;1947;p97"/>
              <p:cNvSpPr/>
              <p:nvPr/>
            </p:nvSpPr>
            <p:spPr>
              <a:xfrm flipH="1">
                <a:off x="6553200" y="2019265"/>
                <a:ext cx="152400" cy="1751846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8" name="Google Shape;1948;p97"/>
              <p:cNvSpPr/>
              <p:nvPr/>
            </p:nvSpPr>
            <p:spPr>
              <a:xfrm>
                <a:off x="4724400" y="1945450"/>
                <a:ext cx="1981200" cy="19028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11     k=0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5-6j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-1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5+6j</a:t>
                </a:r>
                <a:endParaRPr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49" name="Google Shape;1949;p97"/>
            <p:cNvSpPr/>
            <p:nvPr/>
          </p:nvSpPr>
          <p:spPr>
            <a:xfrm>
              <a:off x="5029200" y="3429000"/>
              <a:ext cx="1371600" cy="8707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660400" lvl="0" marL="660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H[k] =</a:t>
              </a: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50" name="Google Shape;1950;p97"/>
          <p:cNvSpPr txBox="1"/>
          <p:nvPr/>
        </p:nvSpPr>
        <p:spPr>
          <a:xfrm>
            <a:off x="1284111" y="5588000"/>
            <a:ext cx="184666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51" name="Google Shape;1951;p97"/>
          <p:cNvGrpSpPr/>
          <p:nvPr/>
        </p:nvGrpSpPr>
        <p:grpSpPr>
          <a:xfrm>
            <a:off x="228600" y="4343400"/>
            <a:ext cx="3429000" cy="1802155"/>
            <a:chOff x="5029200" y="3684245"/>
            <a:chExt cx="3429000" cy="1802155"/>
          </a:xfrm>
        </p:grpSpPr>
        <p:grpSp>
          <p:nvGrpSpPr>
            <p:cNvPr id="1952" name="Google Shape;1952;p97"/>
            <p:cNvGrpSpPr/>
            <p:nvPr/>
          </p:nvGrpSpPr>
          <p:grpSpPr>
            <a:xfrm>
              <a:off x="6248400" y="3855184"/>
              <a:ext cx="2209800" cy="1631216"/>
              <a:chOff x="4495800" y="2178784"/>
              <a:chExt cx="2209800" cy="1631216"/>
            </a:xfrm>
          </p:grpSpPr>
          <p:sp>
            <p:nvSpPr>
              <p:cNvPr id="1953" name="Google Shape;1953;p97"/>
              <p:cNvSpPr/>
              <p:nvPr/>
            </p:nvSpPr>
            <p:spPr>
              <a:xfrm>
                <a:off x="4495800" y="2247900"/>
                <a:ext cx="76200" cy="1557130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6600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4" name="Google Shape;1954;p97"/>
              <p:cNvSpPr/>
              <p:nvPr/>
            </p:nvSpPr>
            <p:spPr>
              <a:xfrm flipH="1">
                <a:off x="6400800" y="2286000"/>
                <a:ext cx="76200" cy="1524000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6600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5" name="Google Shape;1955;p97"/>
              <p:cNvSpPr/>
              <p:nvPr/>
            </p:nvSpPr>
            <p:spPr>
              <a:xfrm>
                <a:off x="4724400" y="2178784"/>
                <a:ext cx="1981200" cy="16312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6       k=0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-2-2j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2</a:t>
                </a:r>
                <a:endParaRPr/>
              </a:p>
              <a:p>
                <a:pPr indent="-660400" lvl="0" marL="6604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-2+2j</a:t>
                </a:r>
                <a:endParaRPr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56" name="Google Shape;1956;p97"/>
            <p:cNvSpPr/>
            <p:nvPr/>
          </p:nvSpPr>
          <p:spPr>
            <a:xfrm>
              <a:off x="5029200" y="3684245"/>
              <a:ext cx="1371600" cy="6591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660400" lvl="0" marL="660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X[k] =</a:t>
              </a:r>
              <a:endParaRPr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0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p98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2" name="Google Shape;1962;p98"/>
          <p:cNvSpPr/>
          <p:nvPr/>
        </p:nvSpPr>
        <p:spPr>
          <a:xfrm>
            <a:off x="0" y="76200"/>
            <a:ext cx="28956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(3) </a:t>
            </a:r>
            <a:r>
              <a:rPr b="1"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Find Y[k]</a:t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63" name="Google Shape;1963;p98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1964" name="Google Shape;1964;p98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965" name="Google Shape;1965;p98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966" name="Google Shape;1966;p98"/>
          <p:cNvCxnSpPr/>
          <p:nvPr/>
        </p:nvCxnSpPr>
        <p:spPr>
          <a:xfrm>
            <a:off x="4495800" y="0"/>
            <a:ext cx="0" cy="6324600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67" name="Google Shape;1967;p98"/>
          <p:cNvSpPr/>
          <p:nvPr/>
        </p:nvSpPr>
        <p:spPr>
          <a:xfrm>
            <a:off x="4876800" y="76200"/>
            <a:ext cx="26670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(4) </a:t>
            </a:r>
            <a:r>
              <a:rPr b="1"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Find y[n]</a:t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8" name="Google Shape;1968;p98"/>
          <p:cNvSpPr/>
          <p:nvPr/>
        </p:nvSpPr>
        <p:spPr>
          <a:xfrm>
            <a:off x="152400" y="762000"/>
            <a:ext cx="4038600" cy="790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60400" lvl="0" marL="66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Y[k] = X[k]  H[k]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69" name="Google Shape;1969;p98"/>
          <p:cNvGrpSpPr/>
          <p:nvPr/>
        </p:nvGrpSpPr>
        <p:grpSpPr>
          <a:xfrm>
            <a:off x="152400" y="3857625"/>
            <a:ext cx="3352800" cy="2162175"/>
            <a:chOff x="1066800" y="3629640"/>
            <a:chExt cx="3352800" cy="2161560"/>
          </a:xfrm>
        </p:grpSpPr>
        <p:sp>
          <p:nvSpPr>
            <p:cNvPr id="1970" name="Google Shape;1970;p98"/>
            <p:cNvSpPr/>
            <p:nvPr/>
          </p:nvSpPr>
          <p:spPr>
            <a:xfrm>
              <a:off x="2362200" y="4001009"/>
              <a:ext cx="152400" cy="1790191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98"/>
            <p:cNvSpPr/>
            <p:nvPr/>
          </p:nvSpPr>
          <p:spPr>
            <a:xfrm flipH="1">
              <a:off x="4267200" y="4001009"/>
              <a:ext cx="152400" cy="1752101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98"/>
            <p:cNvSpPr/>
            <p:nvPr/>
          </p:nvSpPr>
          <p:spPr>
            <a:xfrm>
              <a:off x="1066800" y="3629640"/>
              <a:ext cx="1371600" cy="7899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660400" lvl="0" marL="660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Y[k] =</a:t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73" name="Google Shape;1973;p98"/>
          <p:cNvGrpSpPr/>
          <p:nvPr/>
        </p:nvGrpSpPr>
        <p:grpSpPr>
          <a:xfrm>
            <a:off x="4572000" y="2133600"/>
            <a:ext cx="4648200" cy="1752600"/>
            <a:chOff x="4572000" y="1905000"/>
            <a:chExt cx="4648200" cy="1752600"/>
          </a:xfrm>
        </p:grpSpPr>
        <p:sp>
          <p:nvSpPr>
            <p:cNvPr id="1974" name="Google Shape;1974;p98"/>
            <p:cNvSpPr/>
            <p:nvPr/>
          </p:nvSpPr>
          <p:spPr>
            <a:xfrm>
              <a:off x="4572000" y="1905000"/>
              <a:ext cx="1080911" cy="477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y[n] =  </a:t>
              </a:r>
              <a:r>
                <a:rPr b="1" lang="en-US" sz="2500">
                  <a:solidFill>
                    <a:srgbClr val="800000"/>
                  </a:solidFill>
                  <a:latin typeface="Arial"/>
                  <a:ea typeface="Arial"/>
                  <a:cs typeface="Arial"/>
                  <a:sym typeface="Arial"/>
                </a:rPr>
                <a:t>     </a:t>
              </a:r>
              <a:endParaRPr/>
            </a:p>
          </p:txBody>
        </p:sp>
        <p:sp>
          <p:nvSpPr>
            <p:cNvPr id="1975" name="Google Shape;1975;p98"/>
            <p:cNvSpPr/>
            <p:nvPr/>
          </p:nvSpPr>
          <p:spPr>
            <a:xfrm>
              <a:off x="6019800" y="1961346"/>
              <a:ext cx="2057400" cy="477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1   1   1   1   </a:t>
              </a:r>
              <a:endParaRPr b="1" sz="25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98"/>
            <p:cNvSpPr/>
            <p:nvPr/>
          </p:nvSpPr>
          <p:spPr>
            <a:xfrm>
              <a:off x="6019800" y="2314222"/>
              <a:ext cx="1905000" cy="477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1    j  -1   -j        </a:t>
              </a:r>
              <a:endParaRPr b="1" sz="25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98"/>
            <p:cNvSpPr/>
            <p:nvPr/>
          </p:nvSpPr>
          <p:spPr>
            <a:xfrm>
              <a:off x="5943600" y="2743200"/>
              <a:ext cx="2209800" cy="477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1  -1   1  -1 </a:t>
              </a:r>
              <a:endParaRPr b="1" sz="25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98"/>
            <p:cNvSpPr/>
            <p:nvPr/>
          </p:nvSpPr>
          <p:spPr>
            <a:xfrm>
              <a:off x="6019800" y="3124200"/>
              <a:ext cx="2057400" cy="477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1   -j  -1   j  </a:t>
              </a:r>
              <a:endParaRPr b="1" sz="25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98"/>
            <p:cNvSpPr/>
            <p:nvPr/>
          </p:nvSpPr>
          <p:spPr>
            <a:xfrm>
              <a:off x="5943600" y="1995311"/>
              <a:ext cx="152400" cy="1662289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98"/>
            <p:cNvSpPr/>
            <p:nvPr/>
          </p:nvSpPr>
          <p:spPr>
            <a:xfrm flipH="1">
              <a:off x="7696200" y="1981200"/>
              <a:ext cx="152400" cy="1662289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98"/>
            <p:cNvSpPr/>
            <p:nvPr/>
          </p:nvSpPr>
          <p:spPr>
            <a:xfrm>
              <a:off x="8001000" y="2023533"/>
              <a:ext cx="228600" cy="16002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98"/>
            <p:cNvSpPr/>
            <p:nvPr/>
          </p:nvSpPr>
          <p:spPr>
            <a:xfrm flipH="1">
              <a:off x="8839200" y="2023533"/>
              <a:ext cx="228600" cy="16002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98"/>
            <p:cNvSpPr/>
            <p:nvPr/>
          </p:nvSpPr>
          <p:spPr>
            <a:xfrm>
              <a:off x="8001000" y="1981200"/>
              <a:ext cx="1219200" cy="16312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66   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-22+2j  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-2  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-22-2j  </a:t>
              </a:r>
              <a:endParaRPr b="1" sz="25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84" name="Google Shape;1984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2600" y="2133600"/>
            <a:ext cx="3048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5" name="Google Shape;1985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8200" y="800686"/>
            <a:ext cx="4038600" cy="11805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6" name="Google Shape;1986;p98"/>
          <p:cNvGrpSpPr/>
          <p:nvPr/>
        </p:nvGrpSpPr>
        <p:grpSpPr>
          <a:xfrm>
            <a:off x="4572000" y="3962400"/>
            <a:ext cx="2981844" cy="1981199"/>
            <a:chOff x="1201271" y="3629640"/>
            <a:chExt cx="2802629" cy="2161560"/>
          </a:xfrm>
        </p:grpSpPr>
        <p:sp>
          <p:nvSpPr>
            <p:cNvPr id="1987" name="Google Shape;1987;p98"/>
            <p:cNvSpPr/>
            <p:nvPr/>
          </p:nvSpPr>
          <p:spPr>
            <a:xfrm>
              <a:off x="2438121" y="4001009"/>
              <a:ext cx="152680" cy="1790191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AF00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98"/>
            <p:cNvSpPr/>
            <p:nvPr/>
          </p:nvSpPr>
          <p:spPr>
            <a:xfrm flipH="1">
              <a:off x="3851219" y="4001009"/>
              <a:ext cx="152681" cy="1752101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AF00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98"/>
            <p:cNvSpPr/>
            <p:nvPr/>
          </p:nvSpPr>
          <p:spPr>
            <a:xfrm>
              <a:off x="1201271" y="3629640"/>
              <a:ext cx="1237130" cy="7899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660400" lvl="0" marL="660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y[n] =</a:t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90" name="Google Shape;1990;p98"/>
          <p:cNvGrpSpPr/>
          <p:nvPr/>
        </p:nvGrpSpPr>
        <p:grpSpPr>
          <a:xfrm>
            <a:off x="152400" y="1752600"/>
            <a:ext cx="4114800" cy="2085975"/>
            <a:chOff x="152400" y="1752600"/>
            <a:chExt cx="4114800" cy="2085975"/>
          </a:xfrm>
        </p:grpSpPr>
        <p:grpSp>
          <p:nvGrpSpPr>
            <p:cNvPr id="1991" name="Google Shape;1991;p98"/>
            <p:cNvGrpSpPr/>
            <p:nvPr/>
          </p:nvGrpSpPr>
          <p:grpSpPr>
            <a:xfrm>
              <a:off x="152400" y="1752600"/>
              <a:ext cx="4114800" cy="2085975"/>
              <a:chOff x="152400" y="1800225"/>
              <a:chExt cx="4114800" cy="2085975"/>
            </a:xfrm>
          </p:grpSpPr>
          <p:grpSp>
            <p:nvGrpSpPr>
              <p:cNvPr id="1992" name="Google Shape;1992;p98"/>
              <p:cNvGrpSpPr/>
              <p:nvPr/>
            </p:nvGrpSpPr>
            <p:grpSpPr>
              <a:xfrm>
                <a:off x="152400" y="1800225"/>
                <a:ext cx="4114800" cy="2085975"/>
                <a:chOff x="1066800" y="1800225"/>
                <a:chExt cx="4114800" cy="2085975"/>
              </a:xfrm>
            </p:grpSpPr>
            <p:sp>
              <p:nvSpPr>
                <p:cNvPr id="1993" name="Google Shape;1993;p98"/>
                <p:cNvSpPr/>
                <p:nvPr/>
              </p:nvSpPr>
              <p:spPr>
                <a:xfrm>
                  <a:off x="1066800" y="1800225"/>
                  <a:ext cx="1447800" cy="78996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-660400" lvl="0" marL="660400" marR="0" rtl="0" algn="l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32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Y[k] =</a:t>
                  </a:r>
                  <a:endParaRPr sz="3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4" name="Google Shape;1994;p98"/>
                <p:cNvSpPr/>
                <p:nvPr/>
              </p:nvSpPr>
              <p:spPr>
                <a:xfrm>
                  <a:off x="3886200" y="2095500"/>
                  <a:ext cx="152400" cy="1790700"/>
                </a:xfrm>
                <a:prstGeom prst="leftBracket">
                  <a:avLst>
                    <a:gd fmla="val 8333" name="adj"/>
                  </a:avLst>
                </a:prstGeom>
                <a:noFill/>
                <a:ln cap="flat" cmpd="sng" w="381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5" name="Google Shape;1995;p98"/>
                <p:cNvSpPr/>
                <p:nvPr/>
              </p:nvSpPr>
              <p:spPr>
                <a:xfrm flipH="1">
                  <a:off x="5029200" y="2133600"/>
                  <a:ext cx="152400" cy="1752600"/>
                </a:xfrm>
                <a:prstGeom prst="leftBracket">
                  <a:avLst>
                    <a:gd fmla="val 8333" name="adj"/>
                  </a:avLst>
                </a:prstGeom>
                <a:noFill/>
                <a:ln cap="flat" cmpd="sng" w="381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996" name="Google Shape;1996;p98"/>
              <p:cNvSpPr/>
              <p:nvPr/>
            </p:nvSpPr>
            <p:spPr>
              <a:xfrm>
                <a:off x="1524000" y="2057400"/>
                <a:ext cx="152400" cy="1790700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7" name="Google Shape;1997;p98"/>
              <p:cNvSpPr/>
              <p:nvPr/>
            </p:nvSpPr>
            <p:spPr>
              <a:xfrm flipH="1">
                <a:off x="2667000" y="2095500"/>
                <a:ext cx="152400" cy="1752600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98" name="Google Shape;1998;p98"/>
            <p:cNvSpPr/>
            <p:nvPr/>
          </p:nvSpPr>
          <p:spPr>
            <a:xfrm>
              <a:off x="1676400" y="2057400"/>
              <a:ext cx="990600" cy="16312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660400" lvl="0" marL="6604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6       </a:t>
              </a:r>
              <a:endParaRPr/>
            </a:p>
            <a:p>
              <a:pPr indent="-660400" lvl="0" marL="6604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-2-2j</a:t>
              </a:r>
              <a:endParaRPr/>
            </a:p>
            <a:p>
              <a:pPr indent="-660400" lvl="0" marL="6604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2</a:t>
              </a:r>
              <a:endParaRPr/>
            </a:p>
            <a:p>
              <a:pPr indent="-660400" lvl="0" marL="6604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-2+2j</a:t>
              </a:r>
              <a:endPara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98"/>
            <p:cNvSpPr/>
            <p:nvPr/>
          </p:nvSpPr>
          <p:spPr>
            <a:xfrm>
              <a:off x="3124200" y="2133600"/>
              <a:ext cx="1066800" cy="16312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660400" lvl="0" marL="6604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11      </a:t>
              </a:r>
              <a:endParaRPr/>
            </a:p>
            <a:p>
              <a:pPr indent="-660400" lvl="0" marL="6604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5-6j</a:t>
              </a:r>
              <a:endParaRPr/>
            </a:p>
            <a:p>
              <a:pPr indent="-660400" lvl="0" marL="6604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-1</a:t>
              </a:r>
              <a:endParaRPr/>
            </a:p>
            <a:p>
              <a:pPr indent="-660400" lvl="0" marL="6604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5+6j</a:t>
              </a:r>
              <a:endPara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00" name="Google Shape;2000;p98"/>
          <p:cNvSpPr/>
          <p:nvPr/>
        </p:nvSpPr>
        <p:spPr>
          <a:xfrm>
            <a:off x="1676400" y="4267200"/>
            <a:ext cx="1981200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60400" lvl="0" marL="660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66       k=0</a:t>
            </a:r>
            <a:endParaRPr/>
          </a:p>
          <a:p>
            <a:pPr indent="-660400" lvl="0" marL="660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-22+2j</a:t>
            </a:r>
            <a:endParaRPr/>
          </a:p>
          <a:p>
            <a:pPr indent="-660400" lvl="0" marL="660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-2</a:t>
            </a:r>
            <a:endParaRPr/>
          </a:p>
          <a:p>
            <a:pPr indent="-660400" lvl="0" marL="660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-22-2j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1" name="Google Shape;2001;p98"/>
          <p:cNvSpPr/>
          <p:nvPr/>
        </p:nvSpPr>
        <p:spPr>
          <a:xfrm>
            <a:off x="6096000" y="4267200"/>
            <a:ext cx="1447800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     n=0</a:t>
            </a:r>
            <a:endParaRPr/>
          </a:p>
          <a:p>
            <a:pPr indent="-660400" lvl="0" marL="660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endParaRPr/>
          </a:p>
          <a:p>
            <a:pPr indent="-660400" lvl="0" marL="660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27</a:t>
            </a:r>
            <a:endParaRPr/>
          </a:p>
          <a:p>
            <a:pPr indent="-660400" lvl="0" marL="660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2" name="Google Shape;2002;p98"/>
          <p:cNvSpPr/>
          <p:nvPr/>
        </p:nvSpPr>
        <p:spPr>
          <a:xfrm rot="10800000">
            <a:off x="7494625" y="4307730"/>
            <a:ext cx="609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🡺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3" name="Google Shape;2003;p98"/>
          <p:cNvSpPr/>
          <p:nvPr/>
        </p:nvSpPr>
        <p:spPr>
          <a:xfrm>
            <a:off x="8077200" y="4267200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ANS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7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p99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9" name="Google Shape;2009;p99"/>
          <p:cNvSpPr/>
          <p:nvPr/>
        </p:nvSpPr>
        <p:spPr>
          <a:xfrm>
            <a:off x="0" y="152400"/>
            <a:ext cx="77724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  🡺 Parseval’s Energy Theorem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10" name="Google Shape;2010;p99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2011" name="Google Shape;2011;p99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012" name="Google Shape;2012;p99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13" name="Google Shape;2013;p99"/>
          <p:cNvSpPr/>
          <p:nvPr/>
        </p:nvSpPr>
        <p:spPr>
          <a:xfrm>
            <a:off x="533400" y="990600"/>
            <a:ext cx="2590800" cy="954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Energy in Time Domain </a:t>
            </a:r>
            <a:endParaRPr/>
          </a:p>
        </p:txBody>
      </p:sp>
      <p:sp>
        <p:nvSpPr>
          <p:cNvPr id="2014" name="Google Shape;2014;p99"/>
          <p:cNvSpPr/>
          <p:nvPr/>
        </p:nvSpPr>
        <p:spPr>
          <a:xfrm>
            <a:off x="152400" y="2286000"/>
            <a:ext cx="49530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60400" lvl="0" marL="660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(i) Energy in Time Domain :</a:t>
            </a:r>
            <a:endParaRPr/>
          </a:p>
        </p:txBody>
      </p:sp>
      <p:sp>
        <p:nvSpPr>
          <p:cNvPr id="2015" name="Google Shape;2015;p99"/>
          <p:cNvSpPr/>
          <p:nvPr/>
        </p:nvSpPr>
        <p:spPr>
          <a:xfrm>
            <a:off x="4724400" y="990600"/>
            <a:ext cx="3657600" cy="1039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Energy in </a:t>
            </a:r>
            <a:endParaRPr/>
          </a:p>
          <a:p>
            <a:pPr indent="0" lvl="0" marL="0" marR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Frequency Domain </a:t>
            </a:r>
            <a:endParaRPr/>
          </a:p>
        </p:txBody>
      </p:sp>
      <p:sp>
        <p:nvSpPr>
          <p:cNvPr id="2016" name="Google Shape;2016;p99"/>
          <p:cNvSpPr/>
          <p:nvPr/>
        </p:nvSpPr>
        <p:spPr>
          <a:xfrm>
            <a:off x="3429000" y="1152525"/>
            <a:ext cx="8382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==</a:t>
            </a:r>
            <a:endParaRPr/>
          </a:p>
        </p:txBody>
      </p:sp>
      <p:pic>
        <p:nvPicPr>
          <p:cNvPr id="2017" name="Google Shape;2017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2841625"/>
            <a:ext cx="2971800" cy="1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8" name="Google Shape;2018;p99"/>
          <p:cNvSpPr/>
          <p:nvPr/>
        </p:nvSpPr>
        <p:spPr>
          <a:xfrm>
            <a:off x="152400" y="4114800"/>
            <a:ext cx="76962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36575" lvl="0" marL="53657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(ii) Energy in Frequency Domain :</a:t>
            </a:r>
            <a:endParaRPr/>
          </a:p>
        </p:txBody>
      </p:sp>
      <p:pic>
        <p:nvPicPr>
          <p:cNvPr id="2019" name="Google Shape;2019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00" y="4525963"/>
            <a:ext cx="3200400" cy="131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p100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5" name="Google Shape;2025;p100"/>
          <p:cNvSpPr/>
          <p:nvPr/>
        </p:nvSpPr>
        <p:spPr>
          <a:xfrm>
            <a:off x="152400" y="177800"/>
            <a:ext cx="77724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Ex. Let x[n] = { 1, 2, 3, 2 }</a:t>
            </a:r>
            <a:endParaRPr/>
          </a:p>
        </p:txBody>
      </p:sp>
      <p:grpSp>
        <p:nvGrpSpPr>
          <p:cNvPr id="2026" name="Google Shape;2026;p100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2027" name="Google Shape;2027;p100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028" name="Google Shape;2028;p100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29" name="Google Shape;2029;p100"/>
          <p:cNvSpPr/>
          <p:nvPr/>
        </p:nvSpPr>
        <p:spPr>
          <a:xfrm>
            <a:off x="228600" y="990600"/>
            <a:ext cx="62484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60400" lvl="0" marL="660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(i) Find Energy in Time Domain :</a:t>
            </a:r>
            <a:endParaRPr/>
          </a:p>
        </p:txBody>
      </p:sp>
      <p:pic>
        <p:nvPicPr>
          <p:cNvPr id="2030" name="Google Shape;2030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1592263"/>
            <a:ext cx="2667000" cy="1074737"/>
          </a:xfrm>
          <a:prstGeom prst="rect">
            <a:avLst/>
          </a:prstGeom>
          <a:noFill/>
          <a:ln>
            <a:noFill/>
          </a:ln>
        </p:spPr>
      </p:pic>
      <p:sp>
        <p:nvSpPr>
          <p:cNvPr id="2031" name="Google Shape;2031;p100"/>
          <p:cNvSpPr/>
          <p:nvPr/>
        </p:nvSpPr>
        <p:spPr>
          <a:xfrm>
            <a:off x="152400" y="4191000"/>
            <a:ext cx="78486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60400" lvl="0" marL="660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(ii) Find Energy in Frequency Domain :</a:t>
            </a:r>
            <a:endParaRPr/>
          </a:p>
        </p:txBody>
      </p:sp>
      <p:pic>
        <p:nvPicPr>
          <p:cNvPr id="2032" name="Google Shape;2032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" y="4876800"/>
            <a:ext cx="3441700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3" name="Google Shape;2033;p100"/>
          <p:cNvSpPr/>
          <p:nvPr/>
        </p:nvSpPr>
        <p:spPr>
          <a:xfrm>
            <a:off x="685800" y="2819400"/>
            <a:ext cx="49530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60400" lvl="0" marL="660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 =  (1)</a:t>
            </a:r>
            <a:r>
              <a:rPr b="1" baseline="30000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(2)</a:t>
            </a:r>
            <a:r>
              <a:rPr b="1" baseline="30000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(3)</a:t>
            </a:r>
            <a:r>
              <a:rPr b="1" baseline="30000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(2)</a:t>
            </a:r>
            <a:r>
              <a:rPr b="1" baseline="30000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4" name="Google Shape;2034;p100"/>
          <p:cNvSpPr/>
          <p:nvPr/>
        </p:nvSpPr>
        <p:spPr>
          <a:xfrm>
            <a:off x="685800" y="3514725"/>
            <a:ext cx="16002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60400" lvl="0" marL="660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 =  18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8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p101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0" name="Google Shape;2040;p101"/>
          <p:cNvSpPr/>
          <p:nvPr/>
        </p:nvSpPr>
        <p:spPr>
          <a:xfrm>
            <a:off x="152400" y="152400"/>
            <a:ext cx="32004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  To Find X[k]</a:t>
            </a:r>
            <a:endParaRPr/>
          </a:p>
        </p:txBody>
      </p:sp>
      <p:grpSp>
        <p:nvGrpSpPr>
          <p:cNvPr id="2041" name="Google Shape;2041;p101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2042" name="Google Shape;2042;p101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043" name="Google Shape;2043;p101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44" name="Google Shape;2044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100" y="3581400"/>
            <a:ext cx="3441700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5" name="Google Shape;2045;p101"/>
          <p:cNvSpPr/>
          <p:nvPr/>
        </p:nvSpPr>
        <p:spPr>
          <a:xfrm>
            <a:off x="444500" y="3048000"/>
            <a:ext cx="32004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To Find Energy :</a:t>
            </a:r>
            <a:endParaRPr/>
          </a:p>
        </p:txBody>
      </p:sp>
      <p:sp>
        <p:nvSpPr>
          <p:cNvPr id="2046" name="Google Shape;2046;p101"/>
          <p:cNvSpPr/>
          <p:nvPr/>
        </p:nvSpPr>
        <p:spPr>
          <a:xfrm>
            <a:off x="762000" y="4800600"/>
            <a:ext cx="64770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60400" lvl="0" marL="660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 =  ¼ { (8)</a:t>
            </a:r>
            <a:r>
              <a:rPr b="1" baseline="30000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(-2)</a:t>
            </a:r>
            <a:r>
              <a:rPr b="1" baseline="30000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(0)</a:t>
            </a:r>
            <a:r>
              <a:rPr b="1" baseline="30000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(-2)</a:t>
            </a:r>
            <a:r>
              <a:rPr b="1" baseline="30000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r>
              <a:rPr b="1" baseline="30000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101"/>
          <p:cNvSpPr/>
          <p:nvPr/>
        </p:nvSpPr>
        <p:spPr>
          <a:xfrm>
            <a:off x="825500" y="5495925"/>
            <a:ext cx="16002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60400" lvl="0" marL="660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 =  18</a:t>
            </a:r>
            <a:endParaRPr/>
          </a:p>
        </p:txBody>
      </p:sp>
      <p:grpSp>
        <p:nvGrpSpPr>
          <p:cNvPr id="2048" name="Google Shape;2048;p101"/>
          <p:cNvGrpSpPr/>
          <p:nvPr/>
        </p:nvGrpSpPr>
        <p:grpSpPr>
          <a:xfrm>
            <a:off x="520700" y="914400"/>
            <a:ext cx="3581400" cy="1846263"/>
            <a:chOff x="5029200" y="3429000"/>
            <a:chExt cx="3581400" cy="2153382"/>
          </a:xfrm>
        </p:grpSpPr>
        <p:grpSp>
          <p:nvGrpSpPr>
            <p:cNvPr id="2049" name="Google Shape;2049;p101"/>
            <p:cNvGrpSpPr/>
            <p:nvPr/>
          </p:nvGrpSpPr>
          <p:grpSpPr>
            <a:xfrm>
              <a:off x="6400800" y="3505200"/>
              <a:ext cx="2209800" cy="2077182"/>
              <a:chOff x="4648200" y="1828800"/>
              <a:chExt cx="2209800" cy="2077182"/>
            </a:xfrm>
          </p:grpSpPr>
          <p:sp>
            <p:nvSpPr>
              <p:cNvPr id="2050" name="Google Shape;2050;p101"/>
              <p:cNvSpPr/>
              <p:nvPr/>
            </p:nvSpPr>
            <p:spPr>
              <a:xfrm>
                <a:off x="4648200" y="2019227"/>
                <a:ext cx="152400" cy="1790473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8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1" name="Google Shape;2051;p101"/>
              <p:cNvSpPr/>
              <p:nvPr/>
            </p:nvSpPr>
            <p:spPr>
              <a:xfrm flipH="1">
                <a:off x="6553200" y="2019227"/>
                <a:ext cx="152400" cy="1753442"/>
              </a:xfrm>
              <a:prstGeom prst="lef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8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2" name="Google Shape;2052;p101"/>
              <p:cNvSpPr/>
              <p:nvPr/>
            </p:nvSpPr>
            <p:spPr>
              <a:xfrm>
                <a:off x="4724400" y="2269044"/>
                <a:ext cx="1752600" cy="8198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-2</a:t>
                </a:r>
                <a:endParaRPr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3" name="Google Shape;2053;p101"/>
              <p:cNvSpPr/>
              <p:nvPr/>
            </p:nvSpPr>
            <p:spPr>
              <a:xfrm>
                <a:off x="4800600" y="3086100"/>
                <a:ext cx="1752600" cy="8198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-2</a:t>
                </a:r>
                <a:endParaRPr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4" name="Google Shape;2054;p101"/>
              <p:cNvSpPr/>
              <p:nvPr/>
            </p:nvSpPr>
            <p:spPr>
              <a:xfrm>
                <a:off x="4876800" y="1828800"/>
                <a:ext cx="1981200" cy="8198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8     k=0</a:t>
                </a:r>
                <a:endParaRPr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5" name="Google Shape;2055;p101"/>
              <p:cNvSpPr/>
              <p:nvPr/>
            </p:nvSpPr>
            <p:spPr>
              <a:xfrm>
                <a:off x="4724400" y="2667000"/>
                <a:ext cx="1752600" cy="8198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660400" lvl="0" marL="66040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0</a:t>
                </a:r>
                <a:endParaRPr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56" name="Google Shape;2056;p101"/>
            <p:cNvSpPr/>
            <p:nvPr/>
          </p:nvSpPr>
          <p:spPr>
            <a:xfrm>
              <a:off x="5029200" y="3429000"/>
              <a:ext cx="1371600" cy="8707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660400" lvl="0" marL="660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X[k] =</a:t>
              </a: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p102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62" name="Google Shape;2062;p102"/>
          <p:cNvSpPr/>
          <p:nvPr/>
        </p:nvSpPr>
        <p:spPr>
          <a:xfrm>
            <a:off x="457200" y="76200"/>
            <a:ext cx="230563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Summary :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3" name="Google Shape;2063;p102"/>
          <p:cNvSpPr txBox="1"/>
          <p:nvPr/>
        </p:nvSpPr>
        <p:spPr>
          <a:xfrm>
            <a:off x="2116599" y="940660"/>
            <a:ext cx="184666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10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 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9" name="Google Shape;2069;p103"/>
          <p:cNvSpPr txBox="1"/>
          <p:nvPr>
            <p:ph idx="1" type="body"/>
          </p:nvPr>
        </p:nvSpPr>
        <p:spPr>
          <a:xfrm>
            <a:off x="1828800" y="457200"/>
            <a:ext cx="7010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2113" lvl="0" marL="39211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*  </a:t>
            </a: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Find </a:t>
            </a: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Complex </a:t>
            </a:r>
            <a:r>
              <a:rPr b="1" lang="en-US" sz="2800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Multiplications and </a:t>
            </a: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Complex </a:t>
            </a:r>
            <a:r>
              <a:rPr b="1" lang="en-US" sz="2800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 additions in </a:t>
            </a: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DFT</a:t>
            </a:r>
            <a:r>
              <a:rPr b="1" lang="en-US" sz="2800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0" name="Google Shape;2070;p10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1" name="Google Shape;2071;p103"/>
          <p:cNvSpPr/>
          <p:nvPr/>
        </p:nvSpPr>
        <p:spPr>
          <a:xfrm>
            <a:off x="0" y="3309938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103"/>
          <p:cNvSpPr/>
          <p:nvPr/>
        </p:nvSpPr>
        <p:spPr>
          <a:xfrm>
            <a:off x="381000" y="914400"/>
            <a:ext cx="747713" cy="579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endParaRPr/>
          </a:p>
        </p:txBody>
      </p:sp>
      <p:sp>
        <p:nvSpPr>
          <p:cNvPr id="2073" name="Google Shape;2073;p103"/>
          <p:cNvSpPr/>
          <p:nvPr/>
        </p:nvSpPr>
        <p:spPr>
          <a:xfrm>
            <a:off x="0" y="3309938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4" name="Google Shape;2074;p103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5" y="533400"/>
            <a:ext cx="1743075" cy="13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Google Shape;2075;p103"/>
          <p:cNvSpPr/>
          <p:nvPr/>
        </p:nvSpPr>
        <p:spPr>
          <a:xfrm>
            <a:off x="1187450" y="1828800"/>
            <a:ext cx="2927350" cy="579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DFT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	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6" name="Google Shape;2076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24200" y="2209800"/>
            <a:ext cx="396240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7" name="Google Shape;2077;p103"/>
          <p:cNvSpPr/>
          <p:nvPr/>
        </p:nvSpPr>
        <p:spPr>
          <a:xfrm>
            <a:off x="1143000" y="3873500"/>
            <a:ext cx="5934075" cy="13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Total Complex Multi         =  N</a:t>
            </a:r>
            <a:r>
              <a:rPr b="1" baseline="30000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Total Complex Additions =  N</a:t>
            </a:r>
            <a:r>
              <a:rPr b="1" baseline="30000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N </a:t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78" name="Google Shape;2078;p103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2079" name="Google Shape;2079;p103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080" name="Google Shape;2080;p103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/>
          <p:nvPr/>
        </p:nvSpPr>
        <p:spPr>
          <a:xfrm>
            <a:off x="8382000" y="6213475"/>
            <a:ext cx="619125" cy="64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7" name="Google Shape;207;p23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208" name="Google Shape;208;p23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09" name="Google Shape;209;p23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0" name="Google Shape;21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981200"/>
            <a:ext cx="3276600" cy="107156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3"/>
          <p:cNvSpPr/>
          <p:nvPr/>
        </p:nvSpPr>
        <p:spPr>
          <a:xfrm>
            <a:off x="304800" y="1143000"/>
            <a:ext cx="19812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DTFT,</a:t>
            </a:r>
            <a:endParaRPr/>
          </a:p>
        </p:txBody>
      </p:sp>
      <p:sp>
        <p:nvSpPr>
          <p:cNvPr id="212" name="Google Shape;212;p23"/>
          <p:cNvSpPr txBox="1"/>
          <p:nvPr>
            <p:ph type="title"/>
          </p:nvPr>
        </p:nvSpPr>
        <p:spPr>
          <a:xfrm>
            <a:off x="304800" y="228600"/>
            <a:ext cx="8686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CC0099"/>
                </a:solidFill>
                <a:latin typeface="Arial"/>
                <a:ea typeface="Arial"/>
                <a:cs typeface="Arial"/>
                <a:sym typeface="Arial"/>
              </a:rPr>
              <a:t>Dreivation of DFT equation</a:t>
            </a:r>
            <a:endParaRPr sz="3600">
              <a:solidFill>
                <a:srgbClr val="FC02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3"/>
          <p:cNvSpPr txBox="1"/>
          <p:nvPr/>
        </p:nvSpPr>
        <p:spPr>
          <a:xfrm>
            <a:off x="381000" y="3429000"/>
            <a:ext cx="7239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Put</a:t>
            </a:r>
            <a:endParaRPr/>
          </a:p>
        </p:txBody>
      </p:sp>
      <p:pic>
        <p:nvPicPr>
          <p:cNvPr id="214" name="Google Shape;21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6663" y="3302000"/>
            <a:ext cx="1430337" cy="7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800" y="4419600"/>
            <a:ext cx="396240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29213" y="1981200"/>
            <a:ext cx="3709987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19800" y="3225800"/>
            <a:ext cx="2057400" cy="96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3"/>
          <p:cNvSpPr txBox="1"/>
          <p:nvPr/>
        </p:nvSpPr>
        <p:spPr>
          <a:xfrm>
            <a:off x="5029200" y="3581400"/>
            <a:ext cx="7239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Put</a:t>
            </a:r>
            <a:endParaRPr/>
          </a:p>
        </p:txBody>
      </p:sp>
      <p:pic>
        <p:nvPicPr>
          <p:cNvPr id="219" name="Google Shape;219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53000" y="4419600"/>
            <a:ext cx="39624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4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p10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 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104"/>
          <p:cNvSpPr txBox="1"/>
          <p:nvPr>
            <p:ph idx="1" type="body"/>
          </p:nvPr>
        </p:nvSpPr>
        <p:spPr>
          <a:xfrm>
            <a:off x="1828800" y="457200"/>
            <a:ext cx="7010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2113" lvl="0" marL="39211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*  </a:t>
            </a: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Find </a:t>
            </a: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Real</a:t>
            </a:r>
            <a:r>
              <a:rPr b="1" lang="en-US" sz="2800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 Multiplications and </a:t>
            </a: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Real</a:t>
            </a:r>
            <a:r>
              <a:rPr b="1" lang="en-US" sz="2800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 additions in </a:t>
            </a: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DFT</a:t>
            </a:r>
            <a:r>
              <a:rPr b="1" lang="en-US" sz="2800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7" name="Google Shape;2087;p10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Google Shape;2088;p104"/>
          <p:cNvSpPr/>
          <p:nvPr/>
        </p:nvSpPr>
        <p:spPr>
          <a:xfrm>
            <a:off x="0" y="3309938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104"/>
          <p:cNvSpPr/>
          <p:nvPr/>
        </p:nvSpPr>
        <p:spPr>
          <a:xfrm>
            <a:off x="381000" y="914400"/>
            <a:ext cx="747713" cy="579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endParaRPr/>
          </a:p>
        </p:txBody>
      </p:sp>
      <p:sp>
        <p:nvSpPr>
          <p:cNvPr id="2090" name="Google Shape;2090;p104"/>
          <p:cNvSpPr/>
          <p:nvPr/>
        </p:nvSpPr>
        <p:spPr>
          <a:xfrm>
            <a:off x="0" y="3309938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1" name="Google Shape;2091;p104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5" y="457200"/>
            <a:ext cx="1743075" cy="13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2" name="Google Shape;2092;p104"/>
          <p:cNvSpPr/>
          <p:nvPr/>
        </p:nvSpPr>
        <p:spPr>
          <a:xfrm>
            <a:off x="1187450" y="1828800"/>
            <a:ext cx="2927350" cy="579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DFT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	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3" name="Google Shape;2093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24200" y="2209800"/>
            <a:ext cx="396240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4" name="Google Shape;2094;p104"/>
          <p:cNvSpPr/>
          <p:nvPr/>
        </p:nvSpPr>
        <p:spPr>
          <a:xfrm>
            <a:off x="1152525" y="3763963"/>
            <a:ext cx="5934075" cy="1570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Total Complex Multi         =  N</a:t>
            </a:r>
            <a:r>
              <a:rPr b="1" baseline="30000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Total Complex Additions =  N</a:t>
            </a:r>
            <a:r>
              <a:rPr b="1" baseline="30000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N </a:t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95" name="Google Shape;2095;p104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2096" name="Google Shape;2096;p104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097" name="Google Shape;2097;p104"/>
            <p:cNvSpPr txBox="1"/>
            <p:nvPr/>
          </p:nvSpPr>
          <p:spPr>
            <a:xfrm>
              <a:off x="8296275" y="6324600"/>
              <a:ext cx="619125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105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3" name="Google Shape;2103;p105"/>
          <p:cNvSpPr/>
          <p:nvPr/>
        </p:nvSpPr>
        <p:spPr>
          <a:xfrm>
            <a:off x="152400" y="3208338"/>
            <a:ext cx="7924800" cy="954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(2)  </a:t>
            </a:r>
            <a:r>
              <a:rPr b="1" lang="en-US" sz="2400">
                <a:solidFill>
                  <a:srgbClr val="FF33CC"/>
                </a:solidFill>
                <a:latin typeface="Arial"/>
                <a:ea typeface="Arial"/>
                <a:cs typeface="Arial"/>
                <a:sym typeface="Arial"/>
              </a:rPr>
              <a:t>P + Q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=   ( </a:t>
            </a:r>
            <a:r>
              <a:rPr b="1" lang="en-US" sz="2400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a + j b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) + ( </a:t>
            </a:r>
            <a:r>
              <a:rPr b="1" lang="en-US" sz="2400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c + j d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=  (a + c )+ j ( b + d )  </a:t>
            </a:r>
            <a:endParaRPr b="1" sz="2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4" name="Google Shape;2104;p105"/>
          <p:cNvSpPr/>
          <p:nvPr/>
        </p:nvSpPr>
        <p:spPr>
          <a:xfrm>
            <a:off x="228600" y="331788"/>
            <a:ext cx="769620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    </a:t>
            </a:r>
            <a:r>
              <a:rPr b="1" lang="en-US" sz="2400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P = a + j b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and Q = </a:t>
            </a:r>
            <a:r>
              <a:rPr b="1" lang="en-US" sz="2400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c + j d</a:t>
            </a:r>
            <a:endParaRPr/>
          </a:p>
        </p:txBody>
      </p:sp>
      <p:sp>
        <p:nvSpPr>
          <p:cNvPr id="2105" name="Google Shape;2105;p105"/>
          <p:cNvSpPr/>
          <p:nvPr/>
        </p:nvSpPr>
        <p:spPr>
          <a:xfrm>
            <a:off x="381000" y="2000250"/>
            <a:ext cx="7772400" cy="12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1 Complex  Multiplication we require,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</a:t>
            </a: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4  Real Multiplications  and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           2  Real Additions</a:t>
            </a:r>
            <a:endParaRPr/>
          </a:p>
        </p:txBody>
      </p:sp>
      <p:sp>
        <p:nvSpPr>
          <p:cNvPr id="2106" name="Google Shape;2106;p105"/>
          <p:cNvSpPr/>
          <p:nvPr/>
        </p:nvSpPr>
        <p:spPr>
          <a:xfrm>
            <a:off x="914400" y="4351338"/>
            <a:ext cx="6781800" cy="830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1 Complex  Addition  we require  </a:t>
            </a:r>
            <a:r>
              <a:rPr b="1"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  Real Additions</a:t>
            </a:r>
            <a:endParaRPr/>
          </a:p>
        </p:txBody>
      </p:sp>
      <p:sp>
        <p:nvSpPr>
          <p:cNvPr id="2107" name="Google Shape;2107;p105"/>
          <p:cNvSpPr/>
          <p:nvPr/>
        </p:nvSpPr>
        <p:spPr>
          <a:xfrm>
            <a:off x="228600" y="922338"/>
            <a:ext cx="7696200" cy="830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(1)  </a:t>
            </a:r>
            <a:r>
              <a:rPr b="1" lang="en-US" sz="2400">
                <a:solidFill>
                  <a:srgbClr val="FF33CC"/>
                </a:solidFill>
                <a:latin typeface="Arial"/>
                <a:ea typeface="Arial"/>
                <a:cs typeface="Arial"/>
                <a:sym typeface="Arial"/>
              </a:rPr>
              <a:t>P  X  Q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=  ( </a:t>
            </a:r>
            <a:r>
              <a:rPr b="1" lang="en-US" sz="2400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a + j b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)  ( </a:t>
            </a:r>
            <a:r>
              <a:rPr b="1" lang="en-US" sz="2400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c + j d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)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=  (ac – bd )+ j ( bc + ad )</a:t>
            </a:r>
            <a:endParaRPr/>
          </a:p>
        </p:txBody>
      </p:sp>
      <p:sp>
        <p:nvSpPr>
          <p:cNvPr id="2108" name="Google Shape;2108;p105"/>
          <p:cNvSpPr/>
          <p:nvPr/>
        </p:nvSpPr>
        <p:spPr>
          <a:xfrm>
            <a:off x="6096000" y="533400"/>
            <a:ext cx="3048000" cy="1524000"/>
          </a:xfrm>
          <a:prstGeom prst="wedgeRoundRectCallout">
            <a:avLst>
              <a:gd fmla="val -78863" name="adj1"/>
              <a:gd fmla="val 44564" name="adj2"/>
              <a:gd fmla="val 16667" name="adj3"/>
            </a:avLst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1 Complex  Multi 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4  Real Multi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2  Real Additions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9" name="Google Shape;2109;p105"/>
          <p:cNvSpPr/>
          <p:nvPr/>
        </p:nvSpPr>
        <p:spPr>
          <a:xfrm>
            <a:off x="6324600" y="2590800"/>
            <a:ext cx="2590800" cy="1524000"/>
          </a:xfrm>
          <a:prstGeom prst="wedgeRoundRectCallout">
            <a:avLst>
              <a:gd fmla="val -78863" name="adj1"/>
              <a:gd fmla="val 44564" name="adj2"/>
              <a:gd fmla="val 16667" name="adj3"/>
            </a:avLst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1 Complex  Additions 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2  Real Additions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10" name="Google Shape;2110;p105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2111" name="Google Shape;2111;p105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112" name="Google Shape;2112;p105"/>
            <p:cNvSpPr txBox="1"/>
            <p:nvPr/>
          </p:nvSpPr>
          <p:spPr>
            <a:xfrm>
              <a:off x="8077201" y="6324600"/>
              <a:ext cx="838200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6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p106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8" name="Google Shape;2118;p106"/>
          <p:cNvSpPr txBox="1"/>
          <p:nvPr>
            <p:ph idx="1" type="body"/>
          </p:nvPr>
        </p:nvSpPr>
        <p:spPr>
          <a:xfrm>
            <a:off x="304800" y="0"/>
            <a:ext cx="87630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In DFT</a:t>
            </a:r>
            <a:r>
              <a:rPr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endParaRPr/>
          </a:p>
          <a:p>
            <a:pPr indent="-323850" lvl="0" marL="342900" rtl="0" algn="l">
              <a:spcBef>
                <a:spcPts val="6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t/>
            </a:r>
            <a:endParaRPr sz="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(1) </a:t>
            </a: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Total Complex Multi     =  N</a:t>
            </a:r>
            <a:r>
              <a:rPr b="1" baseline="30000" lang="en-US"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 For N</a:t>
            </a:r>
            <a:r>
              <a:rPr baseline="30000" lang="en-US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 Complex  Multiplications 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    we require 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              </a:t>
            </a: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4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N</a:t>
            </a:r>
            <a:r>
              <a:rPr baseline="30000" lang="en-US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Real Multiplications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           2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N</a:t>
            </a:r>
            <a:r>
              <a:rPr baseline="30000" lang="en-US"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Real Additions …..(I)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(2) </a:t>
            </a: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Total Complex Additions = </a:t>
            </a: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30000" lang="en-US" sz="2800">
                <a:latin typeface="Arial"/>
                <a:ea typeface="Arial"/>
                <a:cs typeface="Arial"/>
                <a:sym typeface="Arial"/>
              </a:rPr>
              <a:t>2 -</a:t>
            </a: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For N</a:t>
            </a:r>
            <a:r>
              <a:rPr baseline="30000" lang="en-US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–N  Complex  Additions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    we require  </a:t>
            </a: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2 (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N</a:t>
            </a:r>
            <a:r>
              <a:rPr baseline="30000" lang="en-US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-N) = 2N</a:t>
            </a:r>
            <a:r>
              <a:rPr baseline="30000" lang="en-US" sz="240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 - 2N  </a:t>
            </a: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Real Additions----(II)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(3) Adding (I) and (II) we get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3366FF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Total Real Additions = </a:t>
            </a:r>
            <a:r>
              <a:rPr lang="en-US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N</a:t>
            </a:r>
            <a:r>
              <a:rPr baseline="30000" lang="en-US"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+ </a:t>
            </a:r>
            <a:r>
              <a:rPr lang="en-US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N</a:t>
            </a:r>
            <a:r>
              <a:rPr baseline="30000" lang="en-US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-2N  == </a:t>
            </a:r>
            <a:r>
              <a:rPr lang="en-US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4N</a:t>
            </a:r>
            <a:r>
              <a:rPr baseline="30000" lang="en-US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-2N </a:t>
            </a:r>
            <a:endParaRPr b="1">
              <a:solidFill>
                <a:srgbClr val="3366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Google Shape;2119;p106"/>
          <p:cNvSpPr/>
          <p:nvPr/>
        </p:nvSpPr>
        <p:spPr>
          <a:xfrm>
            <a:off x="6096000" y="533400"/>
            <a:ext cx="3048000" cy="1524000"/>
          </a:xfrm>
          <a:prstGeom prst="wedgeRoundRectCallout">
            <a:avLst>
              <a:gd fmla="val -78863" name="adj1"/>
              <a:gd fmla="val 44564" name="adj2"/>
              <a:gd fmla="val 16667" name="adj3"/>
            </a:avLst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1 Complex  Multi 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4  Real Multi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2  Real Additions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0" name="Google Shape;2120;p106"/>
          <p:cNvSpPr/>
          <p:nvPr/>
        </p:nvSpPr>
        <p:spPr>
          <a:xfrm>
            <a:off x="6324600" y="2590800"/>
            <a:ext cx="2590800" cy="1524000"/>
          </a:xfrm>
          <a:prstGeom prst="wedgeRoundRectCallout">
            <a:avLst>
              <a:gd fmla="val -88394" name="adj1"/>
              <a:gd fmla="val 45335" name="adj2"/>
              <a:gd fmla="val 16667" name="adj3"/>
            </a:avLst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1 Complex  Additions 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2  Real Additions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21" name="Google Shape;2121;p106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2122" name="Google Shape;2122;p106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123" name="Google Shape;2123;p106"/>
            <p:cNvSpPr txBox="1"/>
            <p:nvPr/>
          </p:nvSpPr>
          <p:spPr>
            <a:xfrm>
              <a:off x="8153401" y="6324600"/>
              <a:ext cx="762000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124" name="Google Shape;2124;p106"/>
          <p:cNvCxnSpPr/>
          <p:nvPr/>
        </p:nvCxnSpPr>
        <p:spPr>
          <a:xfrm>
            <a:off x="2285999" y="2743200"/>
            <a:ext cx="1524001" cy="2819400"/>
          </a:xfrm>
          <a:prstGeom prst="straightConnector1">
            <a:avLst/>
          </a:prstGeom>
          <a:noFill/>
          <a:ln cap="flat" cmpd="sng" w="57150">
            <a:solidFill>
              <a:srgbClr val="FF33CC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25" name="Google Shape;2125;p106"/>
          <p:cNvCxnSpPr/>
          <p:nvPr/>
        </p:nvCxnSpPr>
        <p:spPr>
          <a:xfrm>
            <a:off x="4648200" y="4648200"/>
            <a:ext cx="533400" cy="838200"/>
          </a:xfrm>
          <a:prstGeom prst="straightConnector1">
            <a:avLst/>
          </a:prstGeom>
          <a:noFill/>
          <a:ln cap="flat" cmpd="sng" w="57150">
            <a:solidFill>
              <a:srgbClr val="FF33CC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107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1" name="Google Shape;2131;p107"/>
          <p:cNvSpPr txBox="1"/>
          <p:nvPr>
            <p:ph idx="1" type="body"/>
          </p:nvPr>
        </p:nvSpPr>
        <p:spPr>
          <a:xfrm>
            <a:off x="381000" y="457200"/>
            <a:ext cx="8686800" cy="22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77850" lvl="0" marL="577850" rtl="0" algn="l">
              <a:spcBef>
                <a:spcPts val="0"/>
              </a:spcBef>
              <a:spcAft>
                <a:spcPts val="0"/>
              </a:spcAft>
              <a:buClr>
                <a:srgbClr val="AF0013"/>
              </a:buClr>
              <a:buSzPts val="3200"/>
              <a:buFont typeface="Arial"/>
              <a:buNone/>
            </a:pPr>
            <a:r>
              <a:rPr b="1" lang="en-US">
                <a:solidFill>
                  <a:srgbClr val="AF0013"/>
                </a:solidFill>
                <a:latin typeface="Arial"/>
                <a:ea typeface="Arial"/>
                <a:cs typeface="Arial"/>
                <a:sym typeface="Arial"/>
              </a:rPr>
              <a:t>By DFT :-</a:t>
            </a:r>
            <a:endParaRPr/>
          </a:p>
          <a:p>
            <a:pPr indent="-577850" lvl="0" marL="577850" rtl="0" algn="l">
              <a:spcBef>
                <a:spcPts val="720"/>
              </a:spcBef>
              <a:spcAft>
                <a:spcPts val="0"/>
              </a:spcAft>
              <a:buClr>
                <a:srgbClr val="0C0C0C"/>
              </a:buClr>
              <a:buSzPts val="2600"/>
              <a:buFont typeface="Arial"/>
              <a:buNone/>
            </a:pPr>
            <a:r>
              <a:rPr b="1" lang="en-US" sz="26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(i)   Total Real Multiplications   </a:t>
            </a:r>
            <a:r>
              <a:rPr b="1" lang="en-US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=  </a:t>
            </a:r>
            <a:r>
              <a:rPr b="1" lang="en-US" sz="2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4 N</a:t>
            </a:r>
            <a:r>
              <a:rPr b="1" baseline="30000" lang="en-US" sz="36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2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7850" lvl="0" marL="577850" rtl="0" algn="l">
              <a:spcBef>
                <a:spcPts val="72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Arial"/>
              <a:buNone/>
            </a:pPr>
            <a:r>
              <a:rPr b="1" lang="en-US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(ii) </a:t>
            </a:r>
            <a:r>
              <a:rPr b="1" lang="en-US" sz="2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Total Real Additions        </a:t>
            </a:r>
            <a:r>
              <a:rPr lang="en-US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>
                <a:solidFill>
                  <a:srgbClr val="FF33CC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2800">
                <a:solidFill>
                  <a:srgbClr val="663300"/>
                </a:solidFill>
                <a:latin typeface="Arial"/>
                <a:ea typeface="Arial"/>
                <a:cs typeface="Arial"/>
                <a:sym typeface="Arial"/>
              </a:rPr>
              <a:t>4 N</a:t>
            </a:r>
            <a:r>
              <a:rPr baseline="30000" lang="en-US" sz="3600">
                <a:solidFill>
                  <a:srgbClr val="6633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800">
                <a:solidFill>
                  <a:srgbClr val="663300"/>
                </a:solidFill>
                <a:latin typeface="Arial"/>
                <a:ea typeface="Arial"/>
                <a:cs typeface="Arial"/>
                <a:sym typeface="Arial"/>
              </a:rPr>
              <a:t> - 2 N</a:t>
            </a:r>
            <a:r>
              <a:rPr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132" name="Google Shape;2132;p107"/>
          <p:cNvSpPr txBox="1"/>
          <p:nvPr/>
        </p:nvSpPr>
        <p:spPr>
          <a:xfrm>
            <a:off x="381000" y="2895600"/>
            <a:ext cx="5486400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77850" lvl="0" marL="5778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AF0013"/>
                </a:solidFill>
                <a:latin typeface="Arial"/>
                <a:ea typeface="Arial"/>
                <a:cs typeface="Arial"/>
                <a:sym typeface="Arial"/>
              </a:rPr>
              <a:t>By   FFT </a:t>
            </a: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:-</a:t>
            </a: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/>
          </a:p>
          <a:p>
            <a:pPr indent="-577850" lvl="0" marL="57785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romanLcParenBoth"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Total Real Multiplications	</a:t>
            </a:r>
            <a:endParaRPr/>
          </a:p>
          <a:p>
            <a:pPr indent="-577850" lvl="0" marL="57785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romanLcParenBoth"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Total Real Additions</a:t>
            </a:r>
            <a:endParaRPr/>
          </a:p>
        </p:txBody>
      </p:sp>
      <p:pic>
        <p:nvPicPr>
          <p:cNvPr id="2133" name="Google Shape;2133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6562" y="3505200"/>
            <a:ext cx="2103438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2134" name="Google Shape;2134;p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02275" y="4191000"/>
            <a:ext cx="2346325" cy="56515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grpSp>
        <p:nvGrpSpPr>
          <p:cNvPr id="2135" name="Google Shape;2135;p107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2136" name="Google Shape;2136;p107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137" name="Google Shape;2137;p107"/>
            <p:cNvSpPr txBox="1"/>
            <p:nvPr/>
          </p:nvSpPr>
          <p:spPr>
            <a:xfrm>
              <a:off x="8153401" y="6324600"/>
              <a:ext cx="762000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38" name="Google Shape;2138;p107"/>
          <p:cNvSpPr txBox="1"/>
          <p:nvPr/>
        </p:nvSpPr>
        <p:spPr>
          <a:xfrm>
            <a:off x="11557000" y="4826000"/>
            <a:ext cx="18415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108"/>
          <p:cNvSpPr txBox="1"/>
          <p:nvPr>
            <p:ph type="title"/>
          </p:nvPr>
        </p:nvSpPr>
        <p:spPr>
          <a:xfrm>
            <a:off x="457200" y="457200"/>
            <a:ext cx="4343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C0C0C"/>
                </a:solidFill>
              </a:rPr>
              <a:t>December 21, 1807</a:t>
            </a:r>
            <a:endParaRPr/>
          </a:p>
        </p:txBody>
      </p:sp>
      <p:sp>
        <p:nvSpPr>
          <p:cNvPr id="2146" name="Google Shape;2146;p108"/>
          <p:cNvSpPr txBox="1"/>
          <p:nvPr/>
        </p:nvSpPr>
        <p:spPr>
          <a:xfrm>
            <a:off x="685800" y="1219200"/>
            <a:ext cx="4432300" cy="3754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n-US" sz="2800">
                <a:solidFill>
                  <a:srgbClr val="33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r>
              <a:rPr b="1" i="1" lang="en-US" sz="2800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Any arbitrary function</a:t>
            </a:r>
            <a:r>
              <a:rPr i="1" lang="en-US" sz="2800">
                <a:solidFill>
                  <a:srgbClr val="33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2800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continuous or with discontinuities, </a:t>
            </a:r>
            <a:r>
              <a:rPr i="1" lang="en-US" sz="28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defined in a finite interval by</a:t>
            </a:r>
            <a:r>
              <a:rPr i="1" lang="en-US" sz="2800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 arbitrarily capricious graph </a:t>
            </a:r>
            <a:r>
              <a:rPr i="1" lang="en-US" sz="2800">
                <a:solidFill>
                  <a:srgbClr val="33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1" lang="en-US" sz="2800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always be expressed as a sum of sinusoids</a:t>
            </a:r>
            <a:r>
              <a:rPr i="1" lang="en-US" sz="2800">
                <a:solidFill>
                  <a:srgbClr val="33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</a:t>
            </a:r>
            <a:endParaRPr i="1" sz="2800">
              <a:solidFill>
                <a:srgbClr val="3333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 b="1" i="1" sz="2400">
              <a:solidFill>
                <a:srgbClr val="FF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Joseph_Fourier" id="2147" name="Google Shape;2147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78488" y="381000"/>
            <a:ext cx="2811462" cy="30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8" name="Google Shape;2148;p108"/>
          <p:cNvSpPr txBox="1"/>
          <p:nvPr/>
        </p:nvSpPr>
        <p:spPr>
          <a:xfrm>
            <a:off x="5486400" y="3511550"/>
            <a:ext cx="3276600" cy="1009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Jean Fourier</a:t>
            </a:r>
            <a:endParaRPr/>
          </a:p>
          <a:p>
            <a:pPr indent="0" lvl="0" marL="0" marR="0" rtl="0" algn="ctr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lang="en-US" sz="3200">
                <a:solidFill>
                  <a:srgbClr val="99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1768-1830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</p:txBody>
      </p:sp>
      <p:grpSp>
        <p:nvGrpSpPr>
          <p:cNvPr id="2149" name="Google Shape;2149;p108"/>
          <p:cNvGrpSpPr/>
          <p:nvPr/>
        </p:nvGrpSpPr>
        <p:grpSpPr>
          <a:xfrm>
            <a:off x="0" y="6324600"/>
            <a:ext cx="9144000" cy="568325"/>
            <a:chOff x="0" y="6324600"/>
            <a:chExt cx="9144000" cy="568325"/>
          </a:xfrm>
        </p:grpSpPr>
        <p:sp>
          <p:nvSpPr>
            <p:cNvPr id="2150" name="Google Shape;2150;p108"/>
            <p:cNvSpPr txBox="1"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Kiran TALELE    99870 30 881   kiran.talele@spit.ac.in</a:t>
              </a:r>
              <a:endParaRPr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151" name="Google Shape;2151;p108"/>
            <p:cNvSpPr txBox="1"/>
            <p:nvPr/>
          </p:nvSpPr>
          <p:spPr>
            <a:xfrm>
              <a:off x="8153401" y="6324600"/>
              <a:ext cx="762000" cy="56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‹#›</a:t>
              </a:fld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5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6" name="Google Shape;2156;p109"/>
          <p:cNvGrpSpPr/>
          <p:nvPr/>
        </p:nvGrpSpPr>
        <p:grpSpPr>
          <a:xfrm>
            <a:off x="0" y="6453188"/>
            <a:ext cx="9144000" cy="557212"/>
            <a:chOff x="0" y="6300586"/>
            <a:chExt cx="9144000" cy="557414"/>
          </a:xfrm>
        </p:grpSpPr>
        <p:sp>
          <p:nvSpPr>
            <p:cNvPr id="2157" name="Google Shape;2157;p109"/>
            <p:cNvSpPr txBox="1"/>
            <p:nvPr/>
          </p:nvSpPr>
          <p:spPr>
            <a:xfrm>
              <a:off x="0" y="6316706"/>
              <a:ext cx="9144000" cy="465094"/>
            </a:xfrm>
            <a:prstGeom prst="rect">
              <a:avLst/>
            </a:prstGeom>
            <a:solidFill>
              <a:srgbClr val="280C8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44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158" name="Google Shape;2158;p109"/>
            <p:cNvSpPr txBox="1"/>
            <p:nvPr/>
          </p:nvSpPr>
          <p:spPr>
            <a:xfrm>
              <a:off x="8458200" y="6300586"/>
              <a:ext cx="609600" cy="5574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1" sz="2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9" name="Google Shape;2159;p109"/>
          <p:cNvGrpSpPr/>
          <p:nvPr/>
        </p:nvGrpSpPr>
        <p:grpSpPr>
          <a:xfrm>
            <a:off x="0" y="6400800"/>
            <a:ext cx="9220200" cy="557213"/>
            <a:chOff x="0" y="6240506"/>
            <a:chExt cx="9220200" cy="557414"/>
          </a:xfrm>
        </p:grpSpPr>
        <p:sp>
          <p:nvSpPr>
            <p:cNvPr id="2160" name="Google Shape;2160;p109"/>
            <p:cNvSpPr txBox="1"/>
            <p:nvPr/>
          </p:nvSpPr>
          <p:spPr>
            <a:xfrm>
              <a:off x="0" y="6240506"/>
              <a:ext cx="9144000" cy="465094"/>
            </a:xfrm>
            <a:prstGeom prst="rect">
              <a:avLst/>
            </a:prstGeom>
            <a:solidFill>
              <a:srgbClr val="280C8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44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161" name="Google Shape;2161;p109"/>
            <p:cNvSpPr txBox="1"/>
            <p:nvPr/>
          </p:nvSpPr>
          <p:spPr>
            <a:xfrm>
              <a:off x="8229600" y="6240506"/>
              <a:ext cx="990600" cy="5574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b="1" lang="en-US" sz="24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fld>
              <a:r>
                <a:rPr b="1" lang="en-US" sz="24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1" sz="2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H:\spit logo.jpg" id="2162" name="Google Shape;2162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3800" y="152400"/>
            <a:ext cx="137795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3" name="Google Shape;2163;p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1295400"/>
            <a:ext cx="3048000" cy="2895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64" name="Google Shape;2164;p109"/>
          <p:cNvSpPr txBox="1"/>
          <p:nvPr/>
        </p:nvSpPr>
        <p:spPr>
          <a:xfrm>
            <a:off x="76200" y="152400"/>
            <a:ext cx="4724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2500" lnSpcReduction="1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Stay Connected</a:t>
            </a: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……..</a:t>
            </a:r>
            <a:endParaRPr/>
          </a:p>
        </p:txBody>
      </p:sp>
      <p:sp>
        <p:nvSpPr>
          <p:cNvPr id="2165" name="Google Shape;2165;p109"/>
          <p:cNvSpPr txBox="1"/>
          <p:nvPr/>
        </p:nvSpPr>
        <p:spPr>
          <a:xfrm>
            <a:off x="-76200" y="4357688"/>
            <a:ext cx="3505200" cy="1052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66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Kiran TALELE</a:t>
            </a:r>
            <a:endParaRPr/>
          </a:p>
          <a:p>
            <a:pPr indent="0" lvl="0" marL="0" marR="0" rtl="0" algn="ctr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66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DoB :</a:t>
            </a:r>
            <a:r>
              <a:rPr b="1" lang="en-US" sz="3200">
                <a:solidFill>
                  <a:srgbClr val="FC2C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13-01-1968</a:t>
            </a:r>
            <a:endParaRPr sz="3200">
              <a:solidFill>
                <a:srgbClr val="FC2C4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6" name="Google Shape;2166;p109"/>
          <p:cNvSpPr txBox="1"/>
          <p:nvPr>
            <p:ph idx="1" type="body"/>
          </p:nvPr>
        </p:nvSpPr>
        <p:spPr>
          <a:xfrm>
            <a:off x="3505200" y="1246187"/>
            <a:ext cx="41910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sz="1100"/>
          </a:p>
          <a:p>
            <a:pPr indent="-180975" lvl="0" marL="180975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/>
              <a:t>Mobile : 091-9987030881</a:t>
            </a:r>
            <a:endParaRPr/>
          </a:p>
          <a:p>
            <a:pPr indent="-180975" lvl="0" marL="180975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/>
              <a:t>eMail  :   talelesir@gmail.com</a:t>
            </a:r>
            <a:endParaRPr b="1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-US"/>
              <a:t>                  ktvtalele@gmail.com</a:t>
            </a:r>
            <a:endParaRPr b="1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-US"/>
              <a:t>                  </a:t>
            </a:r>
            <a:r>
              <a:rPr b="1" lang="en-US" u="sng">
                <a:solidFill>
                  <a:schemeClr val="hlink"/>
                </a:solidFill>
                <a:hlinkClick r:id="rId5"/>
              </a:rPr>
              <a:t>kiran.talele@spit.ac.in</a:t>
            </a:r>
            <a:endParaRPr b="1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/>
          </a:p>
        </p:txBody>
      </p:sp>
      <p:sp>
        <p:nvSpPr>
          <p:cNvPr id="2167" name="Google Shape;2167;p109"/>
          <p:cNvSpPr txBox="1"/>
          <p:nvPr/>
        </p:nvSpPr>
        <p:spPr>
          <a:xfrm>
            <a:off x="3702300" y="2770175"/>
            <a:ext cx="55179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841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Facebook : </a:t>
            </a:r>
            <a:r>
              <a:rPr b="1" lang="en-US" sz="2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www.facebook.com</a:t>
            </a:r>
            <a:r>
              <a:rPr b="1" lang="en-US" sz="2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/</a:t>
            </a: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Kiran-Talele-1711929555720263</a:t>
            </a:r>
            <a:endParaRPr/>
          </a:p>
          <a:p>
            <a:pPr indent="-139700" lvl="0" marL="84138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Linkedln : https://www.linkedin.com/in/k-t-v-talele/</a:t>
            </a:r>
            <a:endParaRPr/>
          </a:p>
          <a:p>
            <a:pPr indent="0" lvl="0" marL="84138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2" name="Google Shape;2172;p110"/>
          <p:cNvGrpSpPr/>
          <p:nvPr/>
        </p:nvGrpSpPr>
        <p:grpSpPr>
          <a:xfrm>
            <a:off x="0" y="0"/>
            <a:ext cx="9144000" cy="474663"/>
            <a:chOff x="0" y="0"/>
            <a:chExt cx="9144000" cy="356236"/>
          </a:xfrm>
        </p:grpSpPr>
        <p:sp>
          <p:nvSpPr>
            <p:cNvPr id="2173" name="Google Shape;2173;p110"/>
            <p:cNvSpPr/>
            <p:nvPr/>
          </p:nvSpPr>
          <p:spPr>
            <a:xfrm>
              <a:off x="0" y="0"/>
              <a:ext cx="9144000" cy="108420"/>
            </a:xfrm>
            <a:prstGeom prst="rect">
              <a:avLst/>
            </a:prstGeom>
            <a:solidFill>
              <a:srgbClr val="0066A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4" name="Google Shape;2174;p110"/>
            <p:cNvSpPr/>
            <p:nvPr/>
          </p:nvSpPr>
          <p:spPr>
            <a:xfrm rot="10800000">
              <a:off x="8837613" y="73868"/>
              <a:ext cx="306387" cy="228753"/>
            </a:xfrm>
            <a:prstGeom prst="triangle">
              <a:avLst>
                <a:gd fmla="val 0" name="adj"/>
              </a:avLst>
            </a:prstGeom>
            <a:solidFill>
              <a:srgbClr val="0066A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75" name="Google Shape;2175;p110"/>
            <p:cNvCxnSpPr/>
            <p:nvPr/>
          </p:nvCxnSpPr>
          <p:spPr>
            <a:xfrm>
              <a:off x="0" y="145733"/>
              <a:ext cx="8858250" cy="5992"/>
            </a:xfrm>
            <a:prstGeom prst="straightConnector1">
              <a:avLst/>
            </a:prstGeom>
            <a:noFill/>
            <a:ln cap="flat" cmpd="sng" w="19050">
              <a:solidFill>
                <a:srgbClr val="0066A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176" name="Google Shape;2176;p110"/>
            <p:cNvCxnSpPr/>
            <p:nvPr/>
          </p:nvCxnSpPr>
          <p:spPr>
            <a:xfrm rot="10800000">
              <a:off x="8846820" y="145733"/>
              <a:ext cx="292100" cy="210503"/>
            </a:xfrm>
            <a:prstGeom prst="straightConnector1">
              <a:avLst/>
            </a:prstGeom>
            <a:noFill/>
            <a:ln cap="flat" cmpd="sng" w="19050">
              <a:solidFill>
                <a:srgbClr val="0066A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  <p:grpSp>
        <p:nvGrpSpPr>
          <p:cNvPr id="2177" name="Google Shape;2177;p110"/>
          <p:cNvGrpSpPr/>
          <p:nvPr/>
        </p:nvGrpSpPr>
        <p:grpSpPr>
          <a:xfrm rot="10800000">
            <a:off x="-149225" y="6535738"/>
            <a:ext cx="9445625" cy="395287"/>
            <a:chOff x="0" y="59571"/>
            <a:chExt cx="9445625" cy="296665"/>
          </a:xfrm>
        </p:grpSpPr>
        <p:sp>
          <p:nvSpPr>
            <p:cNvPr id="2178" name="Google Shape;2178;p110"/>
            <p:cNvSpPr/>
            <p:nvPr/>
          </p:nvSpPr>
          <p:spPr>
            <a:xfrm>
              <a:off x="150812" y="98888"/>
              <a:ext cx="9144000" cy="108420"/>
            </a:xfrm>
            <a:prstGeom prst="rect">
              <a:avLst/>
            </a:prstGeom>
            <a:solidFill>
              <a:srgbClr val="0066A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9" name="Google Shape;2179;p110"/>
            <p:cNvSpPr/>
            <p:nvPr/>
          </p:nvSpPr>
          <p:spPr>
            <a:xfrm rot="10800000">
              <a:off x="9139237" y="59571"/>
              <a:ext cx="306388" cy="228754"/>
            </a:xfrm>
            <a:prstGeom prst="triangle">
              <a:avLst>
                <a:gd fmla="val 0" name="adj"/>
              </a:avLst>
            </a:prstGeom>
            <a:solidFill>
              <a:srgbClr val="0066A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80" name="Google Shape;2180;p110"/>
            <p:cNvCxnSpPr/>
            <p:nvPr/>
          </p:nvCxnSpPr>
          <p:spPr>
            <a:xfrm>
              <a:off x="0" y="145733"/>
              <a:ext cx="8858250" cy="5992"/>
            </a:xfrm>
            <a:prstGeom prst="straightConnector1">
              <a:avLst/>
            </a:prstGeom>
            <a:noFill/>
            <a:ln cap="flat" cmpd="sng" w="19050">
              <a:solidFill>
                <a:srgbClr val="0066A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181" name="Google Shape;2181;p110"/>
            <p:cNvCxnSpPr/>
            <p:nvPr/>
          </p:nvCxnSpPr>
          <p:spPr>
            <a:xfrm rot="10800000">
              <a:off x="8846820" y="145733"/>
              <a:ext cx="292100" cy="210503"/>
            </a:xfrm>
            <a:prstGeom prst="straightConnector1">
              <a:avLst/>
            </a:prstGeom>
            <a:noFill/>
            <a:ln cap="flat" cmpd="sng" w="19050">
              <a:solidFill>
                <a:srgbClr val="0066A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  <p:sp>
        <p:nvSpPr>
          <p:cNvPr id="2182" name="Google Shape;2182;p110"/>
          <p:cNvSpPr txBox="1"/>
          <p:nvPr/>
        </p:nvSpPr>
        <p:spPr>
          <a:xfrm>
            <a:off x="1917700" y="3657600"/>
            <a:ext cx="5175250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3" name="Google Shape;2183;p110"/>
          <p:cNvSpPr/>
          <p:nvPr/>
        </p:nvSpPr>
        <p:spPr>
          <a:xfrm>
            <a:off x="76200" y="214313"/>
            <a:ext cx="9048750" cy="6556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b="1"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Dr. Kiran TALELE  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an Associate Professor in Electronics &amp; Telecommunication Engineering Department of Bharatiya Vidya Bhavans’ Sardar Patel Institute of Technology, Mumbai with 33+ years experience in Academics.</a:t>
            </a:r>
            <a:endParaRPr/>
          </a:p>
          <a:p>
            <a:pPr indent="-2222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 is a Dean of Students, Alumni and External Relations at Sardar Patel Institute of Technology, Andheri Mumbai.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He is also a Head of  Sardar Patel Technology Business Incubator, Mumbai.</a:t>
            </a:r>
            <a:endParaRPr/>
          </a:p>
          <a:p>
            <a:pPr indent="-2222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His area of research is Digital Signal &amp; Image Processing, Computer Vision, Machine Learning and Multimedia System Design.</a:t>
            </a:r>
            <a:endParaRPr/>
          </a:p>
          <a:p>
            <a:pPr indent="-2222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b="1"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 has published 85+ research papers at various national &amp; international refereed conferences and journals. 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 has published 22 patents at Indian Patent Office. One patent is granted in 2021.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 is a Treasurer of IEEE Bombay Section and Mentor for Startup Incubation &amp; Intellectual Asset Creation.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 received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incentives for excellent performance in academics and  research from Management of S.P.I.T. in 2008-09. 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He is a recipient of P.R. Bapat IEEE Bombay Section Outstanding Volunteer Award 2019. 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7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8" name="Google Shape;2188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9" name="Google Shape;2189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168275"/>
            <a:ext cx="9123363" cy="746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0" name="Google Shape;2190;p1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7988" y="1028700"/>
            <a:ext cx="3487737" cy="566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1" name="Google Shape;2191;p1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29188" y="681038"/>
            <a:ext cx="4194175" cy="6821487"/>
          </a:xfrm>
          <a:prstGeom prst="rect">
            <a:avLst/>
          </a:prstGeom>
          <a:noFill/>
          <a:ln>
            <a:noFill/>
          </a:ln>
        </p:spPr>
      </p:pic>
      <p:sp>
        <p:nvSpPr>
          <p:cNvPr id="2192" name="Google Shape;2192;p111"/>
          <p:cNvSpPr txBox="1"/>
          <p:nvPr/>
        </p:nvSpPr>
        <p:spPr>
          <a:xfrm>
            <a:off x="1992313" y="3263900"/>
            <a:ext cx="4960937" cy="3170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